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99"/>
    <a:srgbClr val="CC0000"/>
    <a:srgbClr val="FFFFFF"/>
    <a:srgbClr val="00CC99"/>
    <a:srgbClr val="4D4D4D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89" autoAdjust="0"/>
    <p:restoredTop sz="94660"/>
  </p:normalViewPr>
  <p:slideViewPr>
    <p:cSldViewPr>
      <p:cViewPr>
        <p:scale>
          <a:sx n="100" d="100"/>
          <a:sy n="100" d="100"/>
        </p:scale>
        <p:origin x="222" y="-1794"/>
      </p:cViewPr>
      <p:guideLst>
        <p:guide orient="horz" pos="3120"/>
        <p:guide pos="216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6" tIns="45767" rIns="91536" bIns="45767" numCol="1" anchor="t" anchorCtr="0" compatLnSpc="1">
            <a:prstTxWarp prst="textNoShape">
              <a:avLst/>
            </a:prstTxWarp>
          </a:bodyPr>
          <a:lstStyle>
            <a:lvl1pPr defTabSz="915567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671" y="0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6" tIns="45767" rIns="91536" bIns="45767" numCol="1" anchor="t" anchorCtr="0" compatLnSpc="1">
            <a:prstTxWarp prst="textNoShape">
              <a:avLst/>
            </a:prstTxWarp>
          </a:bodyPr>
          <a:lstStyle>
            <a:lvl1pPr algn="r" defTabSz="915567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814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6" tIns="45767" rIns="91536" bIns="45767" numCol="1" anchor="b" anchorCtr="0" compatLnSpc="1">
            <a:prstTxWarp prst="textNoShape">
              <a:avLst/>
            </a:prstTxWarp>
          </a:bodyPr>
          <a:lstStyle>
            <a:lvl1pPr defTabSz="915567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671" y="9441814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6" tIns="45767" rIns="91536" bIns="45767" numCol="1" anchor="b" anchorCtr="0" compatLnSpc="1">
            <a:prstTxWarp prst="textNoShape">
              <a:avLst/>
            </a:prstTxWarp>
          </a:bodyPr>
          <a:lstStyle>
            <a:lvl1pPr algn="r" defTabSz="914000">
              <a:defRPr sz="1200"/>
            </a:lvl1pPr>
          </a:lstStyle>
          <a:p>
            <a:fld id="{8CA4A50D-EDAB-4BE1-9B24-8D9A93A49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822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0BED54BC-22A9-4C6E-A2CB-9D6E850577A9}" type="datetimeFigureOut">
              <a:rPr lang="ja-JP" altLang="en-US"/>
              <a:pPr>
                <a:defRPr/>
              </a:pPr>
              <a:t>2014/10/8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7F2B6C-C138-40BD-8193-4470A334D44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989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3916" indent="-286121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4486" indent="-228897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2280" indent="-228897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60075" indent="-228897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7869" indent="-22889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5663" indent="-22889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33458" indent="-22889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91252" indent="-22889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7C3C8F6-4205-49C8-8570-E9CD8FE0EB2A}" type="slidenum">
              <a:rPr lang="ja-JP" altLang="en-US" sz="1200"/>
              <a:pPr eaLnBrk="1" hangingPunct="1"/>
              <a:t>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45794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D1CFB-08FB-4281-B003-0B2127EE10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738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374C5-8749-4DFB-B055-5850BC30A6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4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B9187-AF96-4FAD-BFBA-346231BF7B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24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AC0FF-1DCC-4436-8F2D-CE3F9F6930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20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80895-E9C1-49F6-81DB-74B96E6966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8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7990F-27B2-4FF9-815D-CC90059275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99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26FA0-F5D9-44EE-BCF6-00BB848165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2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B0871-5745-4571-9270-EFC786BC98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71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081A5-06EB-456E-B7DE-BA81E0D929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61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EDA93-8247-4764-9967-838FB45F51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03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69ED8-23A9-4EE4-9115-B6371FB76A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055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72E32A-B7CE-4BA3-9AAD-3F40806632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市松模様 (大)"/>
          <p:cNvSpPr>
            <a:spLocks noChangeArrowheads="1"/>
          </p:cNvSpPr>
          <p:nvPr/>
        </p:nvSpPr>
        <p:spPr bwMode="auto">
          <a:xfrm>
            <a:off x="0" y="577850"/>
            <a:ext cx="6858000" cy="932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/>
            <a:endParaRPr lang="ja-JP" altLang="ja-JP" sz="20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0" y="2432720"/>
            <a:ext cx="6858000" cy="3528392"/>
          </a:xfrm>
          <a:prstGeom prst="foldedCorner">
            <a:avLst>
              <a:gd name="adj" fmla="val 0"/>
            </a:avLst>
          </a:prstGeom>
          <a:solidFill>
            <a:srgbClr val="FFFFFF"/>
          </a:solidFill>
          <a:ln w="28575">
            <a:solidFill>
              <a:srgbClr val="FFFF99"/>
            </a:solidFill>
            <a:round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125538" y="2578100"/>
            <a:ext cx="26635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平成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２６年</a:t>
            </a:r>
            <a:r>
              <a:rPr lang="ja-JP" altLang="en-US" sz="1800" b="1" dirty="0" smtClean="0">
                <a:latin typeface="ＭＳ Ｐゴシック" panose="020B0600070205080204" pitchFamily="50" charset="-128"/>
              </a:rPr>
              <a:t>１１月９日（</a:t>
            </a:r>
            <a:r>
              <a:rPr lang="ja-JP" altLang="en-US" sz="1800" b="1" dirty="0">
                <a:latin typeface="ＭＳ Ｐゴシック" panose="020B0600070205080204" pitchFamily="50" charset="-128"/>
              </a:rPr>
              <a:t>日</a:t>
            </a:r>
            <a:r>
              <a:rPr lang="ja-JP" altLang="en-US" sz="1800" b="1" dirty="0" smtClean="0">
                <a:latin typeface="ＭＳ Ｐゴシック" panose="020B0600070205080204" pitchFamily="50" charset="-128"/>
              </a:rPr>
              <a:t>）</a:t>
            </a:r>
            <a:r>
              <a:rPr lang="ja-JP" altLang="en-US" sz="1800" b="1" dirty="0">
                <a:latin typeface="ＭＳ Ｐゴシック" panose="020B0600070205080204" pitchFamily="50" charset="-128"/>
              </a:rPr>
              <a:t>　</a:t>
            </a:r>
            <a:endParaRPr lang="ja-JP" altLang="en-US" sz="1050" dirty="0">
              <a:latin typeface="ＭＳ Ｐゴシック" panose="020B0600070205080204" pitchFamily="50" charset="-128"/>
            </a:endParaRP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125538" y="2959100"/>
            <a:ext cx="51831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第一部　婚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活エクササイズ　も</a:t>
            </a:r>
            <a:r>
              <a:rPr lang="ja-JP" altLang="en-US" sz="1400" dirty="0" err="1" smtClean="0">
                <a:latin typeface="ＭＳ Ｐゴシック" panose="020B0600070205080204" pitchFamily="50" charset="-128"/>
              </a:rPr>
              <a:t>くせい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会館体育館</a:t>
            </a:r>
            <a:endParaRPr lang="ja-JP" altLang="en-US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第二部　も</a:t>
            </a:r>
            <a:r>
              <a:rPr lang="ja-JP" altLang="en-US" sz="1400" dirty="0" err="1">
                <a:latin typeface="ＭＳ Ｐゴシック" panose="020B0600070205080204" pitchFamily="50" charset="-128"/>
              </a:rPr>
              <a:t>くせい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会館内レストラン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『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アゼリア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』</a:t>
            </a:r>
            <a:endParaRPr lang="en-US" altLang="ja-JP" sz="1800" b="1" dirty="0">
              <a:latin typeface="ＭＳ Ｐゴシック" panose="020B0600070205080204" pitchFamily="50" charset="-128"/>
            </a:endParaRP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1125538" y="3513138"/>
            <a:ext cx="60102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tabLst>
                <a:tab pos="628650" algn="l"/>
              </a:tabLst>
            </a:pPr>
            <a:r>
              <a:rPr lang="en-US" altLang="ja-JP" sz="14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男性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】 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	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２３歳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以上の未婚の方で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、</a:t>
            </a:r>
            <a:endParaRPr lang="en-US" altLang="ja-JP" sz="1400" dirty="0" smtClean="0">
              <a:latin typeface="ＭＳ Ｐゴシック" panose="020B0600070205080204" pitchFamily="50" charset="-128"/>
            </a:endParaRPr>
          </a:p>
          <a:p>
            <a:pPr eaLnBrk="1" hangingPunct="1">
              <a:tabLst>
                <a:tab pos="628650" algn="l"/>
              </a:tabLst>
            </a:pPr>
            <a:r>
              <a:rPr lang="en-US" altLang="ja-JP" sz="1400" dirty="0">
                <a:latin typeface="ＭＳ Ｐゴシック" panose="020B0600070205080204" pitchFamily="50" charset="-128"/>
              </a:rPr>
              <a:t> 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          	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静岡県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職員（県立病院含む）等公務員の方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、</a:t>
            </a:r>
            <a:endParaRPr lang="en-US" altLang="ja-JP" sz="1200" dirty="0" smtClean="0">
              <a:latin typeface="ＭＳ Ｐゴシック" panose="020B0600070205080204" pitchFamily="50" charset="-128"/>
            </a:endParaRPr>
          </a:p>
          <a:p>
            <a:pPr eaLnBrk="1" hangingPunct="1">
              <a:tabLst>
                <a:tab pos="628650" algn="l"/>
              </a:tabLst>
            </a:pPr>
            <a:r>
              <a:rPr lang="ja-JP" altLang="en-US" sz="1200" dirty="0" smtClean="0">
                <a:latin typeface="ＭＳ Ｐゴシック" panose="020B0600070205080204" pitchFamily="50" charset="-128"/>
              </a:rPr>
              <a:t>　          </a:t>
            </a:r>
            <a:r>
              <a:rPr lang="en-US" altLang="ja-JP" sz="1200" dirty="0" smtClean="0">
                <a:latin typeface="ＭＳ Ｐゴシック" panose="020B0600070205080204" pitchFamily="50" charset="-128"/>
              </a:rPr>
              <a:t>	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県内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優良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企業に勤務の方、県内で自営を営んでいる方</a:t>
            </a:r>
            <a:endParaRPr lang="en-US" altLang="ja-JP" sz="1200" dirty="0" smtClean="0">
              <a:latin typeface="ＭＳ Ｐゴシック" panose="020B0600070205080204" pitchFamily="50" charset="-128"/>
            </a:endParaRPr>
          </a:p>
          <a:p>
            <a:pPr eaLnBrk="1" hangingPunct="1"/>
            <a:endParaRPr lang="ja-JP" altLang="en-US" sz="800" dirty="0">
              <a:latin typeface="ＭＳ Ｐゴシック" panose="020B0600070205080204" pitchFamily="50" charset="-128"/>
            </a:endParaRPr>
          </a:p>
          <a:p>
            <a:pPr eaLnBrk="1" hangingPunct="1">
              <a:tabLst>
                <a:tab pos="628650" algn="l"/>
              </a:tabLst>
            </a:pPr>
            <a:r>
              <a:rPr lang="en-US" altLang="ja-JP" sz="14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女性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】 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	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２０歳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以上の未婚の方で、</a:t>
            </a:r>
          </a:p>
          <a:p>
            <a:pPr eaLnBrk="1" hangingPunct="1">
              <a:tabLst>
                <a:tab pos="628650" algn="l"/>
              </a:tabLst>
            </a:pPr>
            <a:r>
              <a:rPr lang="ja-JP" altLang="en-US" sz="14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latin typeface="ＭＳ Ｐゴシック" panose="020B0600070205080204" pitchFamily="50" charset="-128"/>
              </a:rPr>
              <a:t>　　　 </a:t>
            </a:r>
            <a:r>
              <a:rPr lang="en-US" altLang="ja-JP" sz="1400" dirty="0" smtClean="0">
                <a:latin typeface="ＭＳ Ｐゴシック" panose="020B0600070205080204" pitchFamily="50" charset="-128"/>
              </a:rPr>
              <a:t>	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静岡県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在住・在勤の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社会人の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方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25538" y="4960938"/>
            <a:ext cx="532765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400" dirty="0">
                <a:latin typeface="ＭＳ Ｐゴシック" pitchFamily="50" charset="-128"/>
              </a:rPr>
              <a:t>【</a:t>
            </a:r>
            <a:r>
              <a:rPr lang="ja-JP" altLang="en-US" sz="1400" dirty="0">
                <a:latin typeface="ＭＳ Ｐゴシック" pitchFamily="50" charset="-128"/>
              </a:rPr>
              <a:t>男性</a:t>
            </a:r>
            <a:r>
              <a:rPr lang="en-US" altLang="ja-JP" sz="1400" dirty="0">
                <a:latin typeface="ＭＳ Ｐゴシック" pitchFamily="50" charset="-128"/>
              </a:rPr>
              <a:t>】</a:t>
            </a:r>
            <a:r>
              <a:rPr lang="ja-JP" altLang="en-US" sz="1400" dirty="0">
                <a:latin typeface="ＭＳ Ｐゴシック" pitchFamily="50" charset="-128"/>
              </a:rPr>
              <a:t>一般価格</a:t>
            </a:r>
            <a:r>
              <a:rPr lang="ja-JP" altLang="en-US" sz="1400" dirty="0" smtClean="0">
                <a:latin typeface="ＭＳ Ｐゴシック" pitchFamily="50" charset="-128"/>
              </a:rPr>
              <a:t>：５，５００円</a:t>
            </a:r>
            <a:r>
              <a:rPr lang="ja-JP" altLang="en-US" sz="1400" dirty="0">
                <a:latin typeface="ＭＳ Ｐゴシック" pitchFamily="50" charset="-128"/>
              </a:rPr>
              <a:t>　</a:t>
            </a:r>
          </a:p>
          <a:p>
            <a:pPr>
              <a:defRPr/>
            </a:pPr>
            <a:r>
              <a:rPr lang="en-US" altLang="ja-JP" sz="1400" dirty="0">
                <a:latin typeface="ＭＳ Ｐゴシック" pitchFamily="50" charset="-128"/>
              </a:rPr>
              <a:t>【</a:t>
            </a:r>
            <a:r>
              <a:rPr lang="ja-JP" altLang="en-US" sz="1400" dirty="0">
                <a:latin typeface="ＭＳ Ｐゴシック" pitchFamily="50" charset="-128"/>
              </a:rPr>
              <a:t>女性</a:t>
            </a:r>
            <a:r>
              <a:rPr lang="en-US" altLang="ja-JP" sz="1400" dirty="0">
                <a:latin typeface="ＭＳ Ｐゴシック" pitchFamily="50" charset="-128"/>
              </a:rPr>
              <a:t>】</a:t>
            </a:r>
            <a:r>
              <a:rPr lang="ja-JP" altLang="en-US" sz="1400" dirty="0">
                <a:latin typeface="ＭＳ Ｐゴシック" pitchFamily="50" charset="-128"/>
              </a:rPr>
              <a:t>一般価格</a:t>
            </a:r>
            <a:r>
              <a:rPr lang="ja-JP" altLang="en-US" sz="1400" dirty="0" smtClean="0">
                <a:latin typeface="ＭＳ Ｐゴシック" pitchFamily="50" charset="-128"/>
              </a:rPr>
              <a:t>：</a:t>
            </a:r>
            <a:r>
              <a:rPr lang="ja-JP" altLang="en-US" sz="1400" dirty="0">
                <a:latin typeface="ＭＳ Ｐゴシック" pitchFamily="50" charset="-128"/>
              </a:rPr>
              <a:t>４，０００</a:t>
            </a:r>
            <a:r>
              <a:rPr lang="ja-JP" altLang="en-US" sz="1400" dirty="0" smtClean="0">
                <a:latin typeface="ＭＳ Ｐゴシック" pitchFamily="50" charset="-128"/>
              </a:rPr>
              <a:t>円</a:t>
            </a:r>
            <a:r>
              <a:rPr lang="ja-JP" altLang="en-US" sz="1400" dirty="0">
                <a:latin typeface="ＭＳ Ｐゴシック" pitchFamily="50" charset="-128"/>
              </a:rPr>
              <a:t>　</a:t>
            </a:r>
          </a:p>
          <a:p>
            <a:pPr>
              <a:defRPr/>
            </a:pPr>
            <a:r>
              <a:rPr lang="ja-JP" altLang="en-US" sz="1050" dirty="0" smtClean="0">
                <a:latin typeface="ＭＳ Ｐゴシック" pitchFamily="50" charset="-128"/>
              </a:rPr>
              <a:t>＊ソフトドリンク、</a:t>
            </a:r>
            <a:r>
              <a:rPr lang="ja-JP" altLang="en-US" sz="1050" dirty="0">
                <a:latin typeface="ＭＳ Ｐゴシック" pitchFamily="50" charset="-128"/>
              </a:rPr>
              <a:t>軽食</a:t>
            </a:r>
            <a:r>
              <a:rPr lang="ja-JP" altLang="en-US" sz="1050" dirty="0" smtClean="0">
                <a:latin typeface="ＭＳ Ｐゴシック" pitchFamily="50" charset="-128"/>
              </a:rPr>
              <a:t>込み</a:t>
            </a:r>
            <a:r>
              <a:rPr lang="ja-JP" altLang="en-US" sz="1050" dirty="0">
                <a:latin typeface="ＭＳ Ｐゴシック" pitchFamily="50" charset="-128"/>
              </a:rPr>
              <a:t>の料金です</a:t>
            </a:r>
            <a:r>
              <a:rPr lang="ja-JP" altLang="en-US" sz="1050" dirty="0" smtClean="0">
                <a:latin typeface="ＭＳ Ｐゴシック" pitchFamily="50" charset="-128"/>
              </a:rPr>
              <a:t>。（税込）</a:t>
            </a:r>
            <a:endParaRPr lang="ja-JP" altLang="en-US" sz="1050" dirty="0">
              <a:latin typeface="ＭＳ Ｐゴシック" pitchFamily="50" charset="-128"/>
            </a:endParaRP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1125538" y="4687888"/>
            <a:ext cx="1508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 smtClean="0">
                <a:latin typeface="ＭＳ Ｐゴシック" panose="020B0600070205080204" pitchFamily="50" charset="-128"/>
              </a:rPr>
              <a:t>男女各２０名程度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188913" y="2663180"/>
            <a:ext cx="914400" cy="2476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ｺﾞｼｯｸUB" pitchFamily="50" charset="-128"/>
              </a:rPr>
              <a:t>開催日時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88913" y="3117046"/>
            <a:ext cx="914400" cy="2476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ｺﾞｼｯｸUB" pitchFamily="50" charset="-128"/>
              </a:rPr>
              <a:t>会場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188913" y="3607757"/>
            <a:ext cx="914400" cy="2476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ｺﾞｼｯｸUB" pitchFamily="50" charset="-128"/>
              </a:rPr>
              <a:t>参加条件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188913" y="5087307"/>
            <a:ext cx="914400" cy="2476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ｺﾞｼｯｸUB" pitchFamily="50" charset="-128"/>
              </a:rPr>
              <a:t>参加費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188913" y="4726945"/>
            <a:ext cx="914400" cy="2476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ｺﾞｼｯｸUB" pitchFamily="50" charset="-128"/>
              </a:rPr>
              <a:t>募集人員</a:t>
            </a:r>
          </a:p>
        </p:txBody>
      </p:sp>
      <p:sp>
        <p:nvSpPr>
          <p:cNvPr id="2065" name="Text Box 49"/>
          <p:cNvSpPr txBox="1">
            <a:spLocks noChangeArrowheads="1"/>
          </p:cNvSpPr>
          <p:nvPr/>
        </p:nvSpPr>
        <p:spPr bwMode="auto">
          <a:xfrm>
            <a:off x="188913" y="5408613"/>
            <a:ext cx="936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800" dirty="0">
                <a:latin typeface="ＭＳ Ｐゴシック" panose="020B0600070205080204" pitchFamily="50" charset="-128"/>
              </a:rPr>
              <a:t>※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当日会場にてお支払いください</a:t>
            </a:r>
          </a:p>
        </p:txBody>
      </p:sp>
      <p:sp>
        <p:nvSpPr>
          <p:cNvPr id="2066" name="Text Box 58"/>
          <p:cNvSpPr txBox="1">
            <a:spLocks noChangeArrowheads="1"/>
          </p:cNvSpPr>
          <p:nvPr/>
        </p:nvSpPr>
        <p:spPr bwMode="auto">
          <a:xfrm>
            <a:off x="76200" y="9525000"/>
            <a:ext cx="6705600" cy="3048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/>
            <a:r>
              <a:rPr lang="ja-JP" altLang="en-US" sz="1400" b="1">
                <a:latin typeface="ＭＳ Ｐゴシック" panose="020B0600070205080204" pitchFamily="50" charset="-128"/>
              </a:rPr>
              <a:t>［主催・問合先］もくせい会館　電話番号：</a:t>
            </a:r>
            <a:r>
              <a:rPr lang="en-US" altLang="ja-JP" sz="1400" b="1">
                <a:latin typeface="ＭＳ Ｐゴシック" panose="020B0600070205080204" pitchFamily="50" charset="-128"/>
              </a:rPr>
              <a:t>054-245-1595</a:t>
            </a:r>
            <a:r>
              <a:rPr lang="ja-JP" altLang="en-US" sz="1000" b="1">
                <a:latin typeface="ＭＳ Ｐゴシック" panose="020B0600070205080204" pitchFamily="50" charset="-128"/>
              </a:rPr>
              <a:t>（営業時間</a:t>
            </a:r>
            <a:r>
              <a:rPr lang="en-US" altLang="ja-JP" sz="1000" b="1">
                <a:latin typeface="ＭＳ Ｐゴシック" panose="020B0600070205080204" pitchFamily="50" charset="-128"/>
              </a:rPr>
              <a:t>9</a:t>
            </a:r>
            <a:r>
              <a:rPr lang="ja-JP" altLang="en-US" sz="1000" b="1">
                <a:latin typeface="ＭＳ Ｐゴシック" panose="020B0600070205080204" pitchFamily="50" charset="-128"/>
              </a:rPr>
              <a:t>：</a:t>
            </a:r>
            <a:r>
              <a:rPr lang="en-US" altLang="ja-JP" sz="1000" b="1">
                <a:latin typeface="ＭＳ Ｐゴシック" panose="020B0600070205080204" pitchFamily="50" charset="-128"/>
              </a:rPr>
              <a:t>00</a:t>
            </a:r>
            <a:r>
              <a:rPr lang="ja-JP" altLang="en-US" sz="1000" b="1">
                <a:latin typeface="ＭＳ Ｐゴシック" panose="020B0600070205080204" pitchFamily="50" charset="-128"/>
              </a:rPr>
              <a:t>～</a:t>
            </a:r>
            <a:r>
              <a:rPr lang="en-US" altLang="ja-JP" sz="1000" b="1">
                <a:latin typeface="ＭＳ Ｐゴシック" panose="020B0600070205080204" pitchFamily="50" charset="-128"/>
              </a:rPr>
              <a:t>21</a:t>
            </a:r>
            <a:r>
              <a:rPr lang="ja-JP" altLang="en-US" sz="1000" b="1">
                <a:latin typeface="ＭＳ Ｐゴシック" panose="020B0600070205080204" pitchFamily="50" charset="-128"/>
              </a:rPr>
              <a:t>：</a:t>
            </a:r>
            <a:r>
              <a:rPr lang="en-US" altLang="ja-JP" sz="1000" b="1">
                <a:latin typeface="ＭＳ Ｐゴシック" panose="020B0600070205080204" pitchFamily="50" charset="-128"/>
              </a:rPr>
              <a:t>00</a:t>
            </a:r>
            <a:r>
              <a:rPr lang="ja-JP" altLang="en-US" sz="1000" b="1">
                <a:latin typeface="ＭＳ Ｐゴシック" panose="020B0600070205080204" pitchFamily="50" charset="-128"/>
              </a:rPr>
              <a:t>）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 rot="60217">
            <a:off x="8186738" y="6323360"/>
            <a:ext cx="1676400" cy="609600"/>
            <a:chOff x="3109" y="2639"/>
            <a:chExt cx="1056" cy="3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07" name="AutoShape 63"/>
            <p:cNvSpPr>
              <a:spLocks noChangeArrowheads="1"/>
            </p:cNvSpPr>
            <p:nvPr/>
          </p:nvSpPr>
          <p:spPr bwMode="auto">
            <a:xfrm rot="428651">
              <a:off x="3109" y="2639"/>
              <a:ext cx="1056" cy="383"/>
            </a:xfrm>
            <a:prstGeom prst="star16">
              <a:avLst>
                <a:gd name="adj" fmla="val 375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ja-JP" altLang="ja-JP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079" name="Text Box 64"/>
            <p:cNvSpPr txBox="1">
              <a:spLocks noChangeArrowheads="1"/>
            </p:cNvSpPr>
            <p:nvPr/>
          </p:nvSpPr>
          <p:spPr bwMode="auto">
            <a:xfrm rot="428651">
              <a:off x="3244" y="2714"/>
              <a:ext cx="77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900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静岡県職員互助会様</a:t>
              </a:r>
              <a:endParaRPr lang="en-US" altLang="ja-JP" sz="9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1200" dirty="0">
                  <a:solidFill>
                    <a:schemeClr val="bg1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ea typeface="HGP創英角ｺﾞｼｯｸUB" pitchFamily="50" charset="-128"/>
                </a:rPr>
                <a:t>会員特別価格</a:t>
              </a:r>
            </a:p>
          </p:txBody>
        </p:sp>
      </p:grp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44624" y="5889104"/>
            <a:ext cx="3816424" cy="3600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99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69" name="Rectangle 53"/>
          <p:cNvSpPr>
            <a:spLocks noChangeArrowheads="1"/>
          </p:cNvSpPr>
          <p:nvPr/>
        </p:nvSpPr>
        <p:spPr bwMode="auto">
          <a:xfrm>
            <a:off x="3789040" y="5889104"/>
            <a:ext cx="3068960" cy="3600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FF99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188913" y="6032500"/>
            <a:ext cx="3384550" cy="360363"/>
          </a:xfrm>
          <a:prstGeom prst="ribbon2">
            <a:avLst>
              <a:gd name="adj1" fmla="val 14236"/>
              <a:gd name="adj2" fmla="val 75000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ea typeface="HGP創英角ｺﾞｼｯｸUB" pitchFamily="50" charset="-128"/>
              </a:rPr>
              <a:t>パーティースケジュール</a:t>
            </a:r>
          </a:p>
        </p:txBody>
      </p:sp>
      <p:sp>
        <p:nvSpPr>
          <p:cNvPr id="2075" name="Rectangle 56"/>
          <p:cNvSpPr>
            <a:spLocks noChangeArrowheads="1"/>
          </p:cNvSpPr>
          <p:nvPr/>
        </p:nvSpPr>
        <p:spPr bwMode="auto">
          <a:xfrm>
            <a:off x="3890963" y="6032500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ＭＡＰ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81" name="Text Box 71"/>
          <p:cNvSpPr txBox="1">
            <a:spLocks noChangeArrowheads="1"/>
          </p:cNvSpPr>
          <p:nvPr/>
        </p:nvSpPr>
        <p:spPr bwMode="auto">
          <a:xfrm>
            <a:off x="115888" y="6489700"/>
            <a:ext cx="35679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１３：３０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受付開始　も</a:t>
            </a:r>
            <a:r>
              <a:rPr lang="ja-JP" altLang="en-US" sz="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くせい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会館内体育館（男女更衣室あり）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１４：００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エクササイズ体験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１５：３０　着替えをしてパーティー会場へ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１６：００　フリータイム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（軽食＆ソフトドリンク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立食形式）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二人きりで話せる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VIP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コーナーも用意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１７：００　チャレンジカード記入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１７：１５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カップル発表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33825" y="8553400"/>
            <a:ext cx="280828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住所：静岡市葵区鷹匠３－６－１</a:t>
            </a:r>
            <a:endParaRPr lang="en-US" altLang="zh-TW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■アクセス</a:t>
            </a:r>
            <a:endParaRPr lang="en-US" altLang="zh-TW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JR【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静岡駅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北口から徒歩１２分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静岡鉄道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日吉町駅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から徒歩５分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しずてつ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水落町も</a:t>
            </a:r>
            <a:r>
              <a:rPr lang="ja-JP" altLang="en-US" sz="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くせい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会館入口常葉大学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水落校舎前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停下車約２分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AutoShape 36" descr="data:image/jpeg;base64,/9j/4AAQSkZJRgABAQAAAQABAAD/2wCEAAkGBhQSERQUExQUFRUVGBgVGBcYGBgWFxgXGBwVGBYWGBwaHSYeFxkkHBkUHy8gIycpLCwsHR8xNTAqNSYrLSkBCQoKDgwOGg8PGiwkHyUtKTI1LC00LywqLiwsLC0sLywtLCosLCwsLCwpKSwsLCwsLCwsLCksLCwsLCwsLCkpKf/AABEIAP4AxgMBIgACEQEDEQH/xAAcAAEAAgMBAQEAAAAAAAAAAAAABgcDBAUBAgj/xABQEAACAQMBBAYFBgkICQQDAAABAgMABBEhBQYSMQcTIkFRYRQycYGRQlKSobHBFSMzYnKCk9HSU1Rzg6KywtMWFyRDRFVjw/A1dLPxCGSU/8QAGgEAAgMBAQAAAAAAAAAAAAAAAAIBAwQFBv/EADYRAAICAQIDBAgFAwUAAAAAAAABAhEDBCESMVETFEFxIjJCUmGBkbEjocHh8AUVM1OSotHS/9oADAMBAAIRAxEAPwC8aUpQApSlAChNK1r+/jiXilkSNc44nZUGe4ZYgZ0OlAEN210zbPtrprd2lYo3BI6JxRxtyIY5ySDoeEHv8Kkm296be0tjdSyDqQFIZe1x8WOAJj1s5+GvKqc6mD8J7Ss+sjkhvs3COjK+rcTOuVPNSXIHdwZ781w9l7WeZrPZt4yJHs+SZ3LuAr8JAiTtYyFJIHireVUvKk5JrkPwbJl57nb+Wu00drctmMgOjrwuuc8JwCQQcHUE8qkdU30RbXtzcbQvZZoYuvlVI1eREYomTxEFgdcpr4g1Zv8ApdZ/zu2/bRfxVat0K9mdelcpd67M6C6tv20f8VZ127bk4E8OfDrEz9tSQb1K11v4zykQ/rL++voXqHk6fSH76AM1cPeDfWzsWVbqdImfVQeIkjlnCgkDPedK7AmU8iD7xVN72bHjk3hmSZVkWezVk4hxcOCIyRnkw4XORyzSTlwRciYq3Rae0957W3hWeaeNInxwOWGH4hleHHrZGundrW1s3asVxGskMiSRtyZSGB8Rp3jvHMV+eNzIzNAs95hrXZ8ckcSsAyklmkkchshiMqo7ieDHLWyOg234LF5CVT0meSaOIMOwmigAd3qn3BaiM1KTivAlxpJllUpSrBRSlKAFKUoAUpSgBSlKAFKUoAVTX/5C2mTs93J6kSOkgBx63VnI8+FX1q5agXTZsX0jZExxloCs4/VOH/sM/wAKGBXO8O5kVlGt3ZIyyWziQgszB4xnjGue7U+XFXM3isrW62hA6ssi3UJJCt2kdRhWfHI4AUg96t7TOt3bkXNjCzaiSEK/tx1cn1hqge5uzlhe4jZF6+CQxl8alDyI8B2Ty7iK4+PI6k5N3G19f+mbZRVpLkzl/wCjcB2M9yEPXxSFHbiONJFXHDy9V0+uvd4t2reKzE0asGPVnPESMNz0Ptrv7OtuK12vbeBMy+x1Mg/+MVzdsScex0bn2IvirKp+sGr1kk5Lf2vyaE4VXLwPvefcq1hurKONWVZuPjBcknh4SME8udfNjuXbNtJICrdUYGlI4jniDMo1540GldzfFv8AbNlnx4/rEdfeyP8A1df/AGbf/Iaq7WfBd+y/uxuBXy8SN7M3Qt5J7xGVuGKYxxjiOQBxZye8+rWTdncu1nS9kkD8MEjqnC2OyisxzpqdFrq7uH8dfN/+3L9RrBsObq9h3sp5yPN/b6uIfWTTvJO2r91fUhRjS26kcsN2oTs9rmTj4+F2GGwNCVTTHiKy7y7px20Fl2nE9xgvxsOrQELnuBGGcakn1Wrs3Fpmzs7Yc53gjPsOHc/+edb23okutpSrIoMVtCEIPINJ2z7CATr+bTLM+K29t38lt9yHBVsuhm3hslxabJtzgNhpmHMRJlmY+bNxN7l7jXJ3w3Mt4JbOK0WRbieYKp4y2BlQG8QQzKQR4Gur0YbFUdfdKuFkYxwg5JESnU5OupAGvza7O6dp6bvE8nOOwjwO8dacr8eJpD+oKjDfa8EXsufxYTrgtlzxrgYyTjvPM+Zr6pSukZRSlKAFKUoAUpSgBSlKAFKUoAVq7SsVmhkiYZWRGjI8nBU/Ua2q8NAFDdF0zLDPav69tMykeAOcj6ayfGsO9FhPBe+lQQPOk0YSRY8kh09VtAcdkLrjxrX2zvHDY7evmTMsMuOMRYYrL2S55gEh+sB1+Ue+uvB0n2Dc5XTyeN8/2Aw+uuTmxzhmcoxtM2QknBJsjez9tSxXcssljdiOaEROoQlsqRhvVAI4dK4ovmGzjbNBcB9QD1R4ccYcZPP53dVmw79WLcrqId+pZftArcj3otW5XUB/rkH2sKTtpR54+nXwJ4E/aK22zvTHI+zn4JgbYYlzGRrwxKeHXtaq3hX3Yb7W8e0BcMJRGIDF6na4uPi5Z5Yqz4tpxN6s0beyRT9hrOH8/rqvt41Th+f7E8D6lObG3whiFxxcfFLLLKugIw3q510Oaxy7ywfgZLRWbrS4LjhOAONnODyPyNKugE+deNFnmM+0Z+2m71C74fG+fT5B2b6lVrvfaG9tXLt1MIkYnhbPGV4UGOemBr51z4Ns+kLLFCSbm9uGyMHsI5wMnyXPLkCfCrfa2TvRPeq/urFJfQRetJDH7XRPtIqVqI+EX/P3Bwb5swEJZWh4fUt4iR58C5+LH6zW30D7GMdg9y+sl3K0hPeUUlVz7W6w/rVBekjfCBrRoYJkkeRlVgh4gEHaJJGmpCjn3mro3HmtzYWwtpFkiSNIww8VADcQ5q2c5B1BNa9FjcYuUubZTnlbSR3qUpW8zilKUAKUpQApSlAClKUAKUpQAqt+k3fuRHGzrHW7mHacHAgjI1Yn5L8Ov5o15la7/SJvouzbNpdDK3YhQ/KkPIkd6rzPw5kVXu5e7rQo09wS11cHjlZvWHEeLg8jnVvPT5IrPqM6wwvx8CzHDjdG9uvuzHYxcEertrJJyZz9yjuX7ya6clqjesiN7VU/aK+3cAEkgADJJOAAOZJPIVFbvpNs0cqDLLjm0cfEg95Zc+0aVwksmVtq2bvRiqO1Lu1at61tbn+qjz9S1qybkWLc7WH3Ar/dIrf2TtmG5j6yFw68jjQg+DA6qfbW7UOeSLq2iaiyMydG2zz/AMPj2PIP8VYH6LbA8o3Hskb781LaU3b5feYcEehEP9Vtn3GdfZLj7VrwdF1r/KXX7Zf8uphXlHeMvvMjs49CI/6rLI+t17e2XP8AhrND0Z2CnPUlv0pJCP7wr3bG+DLOba0gNzOvr68Mcfk5+3UAZAznStRt7Ly1Ktf2yLCxCmWFuLgJ5cY4myPh7+VXrvDXrfK9/oJ+HfI79ruvaR+pbQD+rVjrz1YE48qjsyy7DufTLQFrRyBcW+dACcBlzy1PZPNToey1TVWBGRqDqCORB5EeVfE0CurK4DKwKsDqCp5g+WKqw6ieOVt2NOCkqJ7sjasdzDHPCweORQykeB8fAg5BHcQRW5VKdHO122XtBtnTMfR7g8dszH1XPJf1vVP5wHzqusV6CMlJcSOe1TpilKUxApSlAClKUAKUpQAr4lkCqSSAACSScAAakk9wr6NVh0v7zO/Bsu1OZ7n8qR/u4eZDY5cQBJ/NB+cKhulbJSsja3p2xtNrxsm0tT1dsp5Ow16zHt7Z/qx3GpfWpsrZiW8KQxjCoMDxPix8yck+2tuvO6jN2s78DoY4cMaOdt7Yi3cJhdnVSyk8BwSFOeE+R/d4VsWFhHAgjiRY0HIKMe897HzOppfbRjhXjlkSNfFmCjPgM6k+Q1rTsd6rSZuGK4iZjyXJUn2BgM+6kSyONK6/IZ8KZyfwBJBtNJrdMQTqy3CrgKrAEq+PM8J07+LxqV0pUTm51ZKjXIUpSqyRSlKAMUVqilmVFVnOWIUAsRyLEasfbWPaVgs8MkT+rIpQ+WRzHmDg+4V9Xl9HEvFLIkY8XYKD7M8/dXxZbUhmz1UscmPmOrH3gEkU6UvW3I25DZdj1MMcXEW6tFTiPM8Ixn6q2qUpW23bJ5Ec373eN1bEpnroT1sRGhyNWUHzA0/OC1PejTe/8I2EcpP41Pxcw5fjFAy2PBgQ3vx3VxajG6d1+DNtmLlbbRHZHcswJwPpFl9ki+FdXQZeeNmXPD2i7KV4K9rqmQUpSgBSlKAFKV4aAOLvjvRHs+0kuJNeEYVc4LyH1EHtPM9wBPdVUbm7NfEl/c9q5uzxnPyUbVVHhxdk+QCjuNZt6r78L7V6ka2dge34SzHQg+IyCvsV/nCpCDxPnuXQebd59wOPjXM12avw18zVgh7TMo8+dau1tpLbwSTP6saliO845KPMnA99bdRbpNjY7Nm4e4xk/oh1z9eDXMxRUpqL6mmTpNm7uF0erfJ+EdqDrTKOKGFiRHHDzViMjQjUA6AanJOkjm6OdjX0TCGK3OOz1ls68SHu1QkE+TA1m3q2ZJfbD6uyYZkghZADgOg4GMYPdxKMa+w6E1COgvcu9trqWeeKSCLq2i4XBVncshBCnUhQG7XLXTOTj0qSSpHMbvc+9j9fY3r7NunMmF6y2lPOSIfJOdcgA6ZOOFhqMVJ65nSSyttvZir66RzO+O6MhsZ8jhxXSrh66Cjk28Tfgk3Hc9pSlYS4Vx969veh2zSgcTkhI158Ujerp3gYJ91diopvtgTbNd/ySXkfH4YJQgn6L/Gr9PBTyKLEyOotokO7vRFAIxcbVJuLlhxydY5EUXeUABAIXvJ08ABWbbnQ/YXMXHZBbeYaxTQuSnEOXEASCM964I+o5Om/Yl1c7PVbVWk4ZQ8saas6ANjAGrANg8I9vdXI6A937u2iuGuEeKKQp1aOCrcQ4uNwp9UEFBnvx5V6OtqOcaO5m3JZBLb3Ol1at1cmflDUB/AnQgkc9D31Jai4cSbx7RdCCiRpGxHLrAIQR7QUce41KK8/q4RhlaidDE24qxUX6Q9lNLaGSPIltmE6Ecxw+vj3Yb9UVKKxswJKkZBHI8iOTD6x8apxzcJKS8B5LiVEx3R2+t7ZQXC/7xAWHg47Mi+5gwrsVUnQtfm3nvdmMTiFzNDnn1bYDe7WJvaxq269MnatHMaoUpSpIFKUoAVDulPe02Fg7ISJpT1MOOfG3Nh+ivEfbw+NTAmqN3y22LvbMsjAtbbJjZiBqGmXVgPPjGP6qlnLhVkxVujVsr6LZVokAAmu3ZeKFGBkMr9xwCQFGFGmScaa5rHDv7MoMhtOC2hkWCZnb8cjt6xK+RJ7u8cidNLdfY7TpN1kSxXUxG0LOY4LMQ2SnGDnhzw5U40YsRyqVXWwzcxXrIhCX1uknC2AUuYww4Cp1BJCa45qfEZ5c4403x7vr/P5sboqTXonfA8NR4jUf+cqx3FusiMjgMrgqwPIqRgj4VWlzs66S2tLieeZLuSWGG3hHZVYxpmROZY4yfaM54tLPNYsuLs6ad/sPGXFzRGNg7dvtjZh6h72yBJjKflogTnhwAcjJOmMd4I5V25+m9HXhtbC8kmPJWQIoP5xBY49w91blelieZJ9tao/1CaVNWyl6dXzI/sDZM5mlvLxla6nwCF9SKMYxGvPwHInlzOpPfrgWm/ljISBcIpBxh8x/WwA+uu1b3KSDKMrj81g3901kzdpKXFNF0OFKkZaUxXlUDntc/b2xUu7d4X0DDQ8yrDVWHjg/UTW/mvaaLcXaBq1TOLsfpKvLBBDtC0luFQBVuYO3xqNAXB+V5kgnvGdaybS6Vbu8Qx7Ospoi2npFwAioDpxKNQW595x4GuqzYxk4zoM6ZPgPE+Qr0muh/cJ1y3M3d1fM427G7i2cRXiLyOeOWQ83f364GuM+JPM12aUrBKTk+JmhJJUhWC6OOFvmnX9E6N+/wB1Z6+XTIIPeCPjSEkR2vObHbNjejRJCLeY92D2cn9Vgf6ur0FUlvps43OzZB8uMdYP0osh/ivH8RVmdH+3/TdnW0+cs0YV/wCkTsP8WUn3139Fk4sVdDBmjUiRUpSthSKUpQBy95tsi0tJ7g/7qNnA8WAPCvvbA99U7uDswDZ7yTdo3RkllJ5srZXB9o4m/WqUdPu1Cmz44FPauZkT9VO2f7XV/XWNbURpDCvqqFT9WID+FR7652vnUVHq/sadPG22cPcxRDKLC41kt2aa0c6F4nDBlHiV4nDL7fmg1PKim8mxVuVRclJVbjilXR4mAyWHiNFyPZ3gVm3H3gluEljuOH0i2kMUnCMBufA+OWuH5YBxnSufk/EXGvmv1+ZuxS4XwM413J6TtzgbRLGLiVTzaSTh7Y8QONdfFR41Kgaim/8AGbS6tdoqOyD6PcY742zwn4cYz4qlSi39UHIORnI5HOuR5HOR5YqM28YyXKvsV7qUk+dmSmaV5WYYqnamwoLS+kjuI1MFweOGQ5AQn1oyQQVAJx9E8jW1JuBbHVetQ/mvy+INT/bOxYrqIxTLxKdRrhlbuZT3Hn9+agc+x7/Z+ka+mW45YB6xR4YGWHu4h7OVdOGZ5EqlUvuX4MmGHo5oWutbo+RulKvqX10v6xP2OK+xsK8Gg2lcY/W/jrHbb/W50kEkTDQhlzg+1dfqrcG+Np/LL9GQf4amTzLmvyOhHF/T57pr6tfdmuNjX3/Mp/7X8VfL7tXL+vtG5byBYZ8vyn3V93O/Noo0kLnwVG+1gBXxFBfbQ0jQ2tu3OR88bKefCNCcjwAHi1C7RbypLyRVljoMa29J9E2/1ORsbdxZ9pIkTySxwlXlkchh2TnhU+ZAUe88hVxZrm7A2BFZwiKIHHNmPrO3Lib7McgNK6VZNRm7SW3JHLSq3VWKUpWYYVikbDL4ElfiMj7Me+shbl5//dYbz1Cfm4b6JB+6pA+IVHFIhGQe1juIcYYezINafQZedS9/s9j+QlMiZ71Y8Df3Yz+tW7JpKp7mVl+GGH31Hbef0PeK1l5JeIYG82PYA+kIDXR0E6m49TPqFcbLwpXgr2uyYhSlKAKa6cpgl7sqSUHqEdixxkAh4S2cfmjOO8Zrr2s6SkPHIsg4SBwMGGpBJ0NT7bOwoLuMxXESSpnPCwzgjOGB5qdTqMHWq/vugCyLccEtzbtnI4XDAeziHF/arJqNN21O6LseXg8DME7ee4Lge8ni+xajFw/oe14ZuUV6vo8ngJVx1ZPt7A+mfGulL0SbTj/IbWL+Uyvy8yTJn4VwN5ej3bssPBJ1FwqkOOrMauCoOCuVQ51OnfWbHopwlu1T2LXnTJ/tvZKXVvLA/qyKVz4HmrDzDcJ91Q3o+2k/VSWk2k9o3Vkd5Tkp8wNVz4cPjUh3J3i9Ns45Cfxi9iUd4kXGSR3cQw3vrg7/AGz5LaaPaduvEYxwXCDTjiOgY48NAT3YQ9xrJGL3wy+Xn+5rybpZESivahVr0s2bY41miz4oGX4q2T8K69rv3YycrmMfpcSf3wKplgyx5xZWskXyZ3qVpQ7agf1Z4W9ksZPw4s1uLry19mtVuLXND2jBd7Oil/KRRyfporfaK57bnWR/4WD6AH2V2CK8zUqco8myOFPwNKz2FbxHMcEKHxWNAfjjNb1KVEm5cyUq5ClKUoClKUAYpzjhPgw+vs/fX3ImQR4gj46VjvB2G8hn4aj7KzZoA0+LMcbeBQ/YrfaajHSjAVt4bhPXtpkcHvAOn94R1KoIsx8Pmw+DH91c7fS16ywuV/6TMPamH/w1fglw5Iv4izVxaLXsbsSxJIvqyKrj2MAw+2tioh0S35m2PZsTkrGY/wBkzRgfBRUvr0hzBSlKAFKUoAV4a9pQBTu8lj+B9qekDSyv24ZcaLFPqQ3kD2m9hk8BXY3xP+wXf9BL/dNTTejd2O+tZbaUdmRcZxkqw1Rx5g4P1d9Uu22ZIrG+2beHhubaF1UnQSxAdgr4kLjzK4PccYNTg4pLJH4WbMGaouDJd0cwg7JtAwVhwE4IBGryHka6VxunZyevaWzefVJn4gZrQ6OP/S7P+j/xvUkronJfMilx0W7Nf/hQv6Dyr/ixUW3v6H1WPrNncYddWiLklx4xk6hxr2Tz7sHQ2pShqyVNop/dTd5L2LMG0L2CZNJYmfiKNyyMcBKE8j3cjqK7f+gu0F9Ta0hHdxoW+OWOa6m925DSSemWTdTeprkYCzD5r504jy4joeTeI+91N81ui0MqGC7i0khbTUc2TOvD5cx4ka1y9TDJj9KO68kdXTTx5dnszituptcertGI+2MD/tmuRvJdbUsIhJNe2h4jhUCZkc6Z4R1QGB3kkDlrqKmG9G+q2zCCFevu37KQLqQTyMmNQO/h5nyGtfG7G4zCX0y/YT3ZwVHOODwCDkWHiNB3a9oxp8UsvpTSryQajJjxKot35nF2Rs/bk8SyNJbQ8WoWWPD47iQqHh9h18hW0dgbb/nNj9Bv8mrCpW/u+L3V9Dnd4ydSvPwBtz+c2P0W/wAmuTvQ217C36+W5tWXiVMJHk5bOPWjA7jVs1XnTfJ/sES/PuE+pJT+6oenxe6voNHPkbqzjboS7Z2isrQTWoMLBXSVQjgkZBwIzoe0Ofca7j7v7xL8mzf2FBn44r7uZvwXti2uQcQXYFrP80OvCEkP9g+OFfxq5Kqx48OSKkoo0zc4SpspQbJ3i/m1r9JPj+Upcblbeu1aKVrW3jcYfBGeE817IZjnwyPaKnG93SXFaO0MK+kXCjLqGCRwjuM0h0T2an2aZgL9IO0rnLRSykDQiysjMg5aGSUHPuxTdlii9o7+RHFN+JbO527a2FnDbKxcRg5YjHEzMWY47hknSu1VGRdIu0rUgzSuwJxwXtobYNzyFlRQAf0tOXnVpbn74xX8ZZQY5Ux1sLHLIWGVII0dDqVcaEeByBcpJlbVEhpSlMQKUpQApSlACqy6bdx0urRrtOzNbIWJ+fENWQ+Y1YH2jv0s2tDb1h19rPD/ACsUkf01ZfvoAgfR22dl2f8ARY+DOKkVV90X70wJs+OCeaKKWFpIykkiRnHEWB7ZGnax7Qam8O1YXGUmhYeKyIw+pqYyyW5tUrxWB5EH2a199WfA/A1Ip81Gt8Nx473hkVjDcx/k50yGGOStjUrnkRqO7TIqTcJ8D8K+ZXCgsxCqNSW0AHiSdAPbUEptO0RzdDceGxUtky3D56ydx2jn1guc8K5957yeQklYra5SQcUbq68soyuM+GVJGay0A3e7FK8zTiqSD2q96VI+tn2Xb/ylwSR5AxD7Gb4VYYGeWtVLvnvPEm3rUucx2oCOQdFeTjJJ/R4o8j80ikyWoui3CrmrJjv5sb0uxnjA7YBlT9NMsMe0cS++vX6TCNh206OvpM69QC2MLJGCJpmHgiqZPevca71Udb7tSS7X/Biswh699PmQvwSyEeBMaIM9+B44rl6CezgdfWR3UiVbjdGh2mnX3DSx2ZYtGgOJbl8niuJSc+sc+fcMAZOjvhsi3s52FpNdxxRK8YxOxRrlVRxCnD2gvCSGORqcAjhNXbt6zdLCeO0Xhdbd0hVdMMEKxqvhjQD3VR1ps8uZ0t45VKLdIbUkdZDCsUKTSMufxcspyOeoLAZ1roS2pIxLfcku7u/lzC8lu9tcXUBl6sCaWMyxOE45ICzEidcaoWI4uWa6+yt2I1ubfaWysiJ26m4tvUVY3bhkKq35No37Rj8jjzrZAJJVZZLtutzK0J4keSK3kR7dhgZJNqJCpU8RaNte43H0SxgWBK8TBp7hhK3FmYdY2JTxa6gAe6lxtvmEkvAmi0r2lXCClKUAKUpQArw17WO4mCKzHkoLH2AZNAH5w2XJbR3200ubCW9IuZMGOPrCgEkobPaGATj24NdFpdknRtjXy+fVSD7Ja6/Q0heG7um9a4uGJPf2RxHXv7Up+Bqw+I1iy6CGWbm5STfSTS+livO47UVAbfYi6+hbRj8wsw/7lYnudhj5W0oz5GQEfHNXJxnxPxr3rD4n4mk/tyXLLk/3P9SO8fBFN/hPY/dd7WU+TsP8JrQi2js1toQo9zdy2XAS4uXcr12X4Q4AHYHZOcc+emasXejeuZpfQLAlrph+MkyeC2TQF2Pz9Rgd2R34FRdN3opZPwXaktGjCXaF0cF3cHSJSc4PEDy5a8+Fs0zxqOTsI5Jyk0/H1V15bfDqyyMrXE0kcre6fZsN5bGzmeKJ8i69EkYAICOArjI49WyBnu0HfvjaWzPk7a2on9ZP90ddfb+xoNn3Cy9UgsLpVtbqPHZjOPxUw71HifEE+sRWTYN62zbldnXRDwPrZztgjhJ/IueWQSAD3Ej5LLhVhcZx0zyzTS2dr0uvNPdfaieO1xpI467S2d/z7aX7Wcf9uvobS2f/AM/2l+1n/wAurPayjPOOM+1FP2isf4Kg/kIP2Uf8NX9wn/rz/wCP/kq7de6Vi82yXH43bN/IPOWb7DCc199FW5sF/svaKEKZZH4EdtWXgUPCfzQXJyRzGQanUktqLtLTqIONoXn/ACcQ0V1QD1eZ7Z9imub0YARbX2xAoCoWilVRoBniJwBoB+MHwFaMGnlhu5ylfWtvokMsil4UcbdbpEt47KNbuXq54iYGQhmcmPADEKCeWBk94NcDdffy3h25dXsgkeF1dEdELED8WFYjQgcKH4104rv0SXbV4qRNNFdspVwRiIuwwpXVSxYHPfwnNYtkXs0LyTSXS2Et0wkMMls3ox07JWTiwSQQSQQT36iqYqOKcnFfzyNspOcYpsuzd/eO3voettpVkTOCRkENz4WBwVOvI+NQ7pZturhWUQccHGXuxHwo0gRCIFlOQXi4yM6nAA0Nc/oIjLR38x4T1l0RlBwxHhBOYx3L2/hw13ule5C2kSyHht5biOO5bXSHDsQSNVDMqKT54762y9UyLmV1u7DKt5BDIYisN1ZQ9YmRwGGOSRIyupJYu0fHka5yBV9qKqnou3EXMd3Pb9VwKvUKWPETxTP6RIo04isqqofJHDnTIq16XHGkTJ2xSlKsFFKUoAUpSgBUc6RLzqtl3rf9CRR7XUoP71SOoV0yTcOxrvHeI1+lLGD9tAEf6K7fg2VbfndY/wBKR/uAqWVwdw1xsyz/AKFPryfvrvUxllzFAaUqRStDu9tKxe4hsUSRLt+MXLECWEnPF1hJycAnDa6kkdokVNN192o7G3WGPX5Tuecjn1nP2Adw08SevSqoYYQlKUVu+Y8puSSZq7V2YlxDJDKMpIpVvHyI/OBwQfECqzvtjbRms/wbJZiXqnAivGkCII1OEYd5PDlcZJwcFcirWpUZcMMri5q6dr4MmORx5GlsW0kit4o5ZOtkRFVn17RAxnXU+06nmedbtK9Ua1aV8ysGuWO8QmyOBZPQQPPqGLfBya7+5em8m0R420R+q3/fUMsZsi1ucn8dtjrM+KuzJ9i1L91Djem7HjaR/UlrUGiPMy9LG4LHrL+2yxwjXdvkhLiOIhuLT5QCjI7wMjX1olf70wR2LSWU6NG44DYTjrOAv2SIgTxLw5J4cshGcY5Vd29ltJJY3UcS8UjwSoi5AyzIwUZOg1IqPbpdGlnFBaSS2kQuY4owzEAkSAAkkA8DOG+VgnTnVM8SnVmiM3FUdHo43Zaw2dDbu3E4y7dwDOSxUZ1wM49xNSRkBGCAR4GvQK9q0rPMV7SlAClKUAKUpQApSlACon0qWRl2ReKqlj1fGAOfYZXP1KTUsrwigCnNxN+rIWFvHJcRxyRxiNlc8Gq55E6EEYOQaka75WJ5Xlt+1T99d3aHRzs6Y5ks7cnOSVQISfMpgn31onof2V/M4/pS/wAdTZW8aNRN6rM8ru1/bxD7Wr7/ANI7X+dWv/8ARD/HWHa3RRseGGSV7VVSNGkYiSUaKCT8vyqr+jTo/t7q2ee5jLBn4YwGZMBR2j2TrljjX5pqvLlWOPFIbHp3kdIthdv2x5XNsf6+H+Osg2tD/LQ/tY/4qqTpJ3EtLO1R4EcSPKsYy7MMFXJ0PfoKsSLoA2bwjiExOBk9bzPeeXjRjzLJHiiGTTuDps7npsf8pH9Nf318/hCL+Vi+mn76hW/HQxs+12fczxCbrIoyy5k4hkEcxjWuNul0YWVxZW80iyccicTYfAzxMNBjTQCoy544lcicemeR1Es5toxDnLEPa6D761NobfgSGVxNCSkbtgSxk5VWIGjcyRiqt2p0fWcG1LGFhJ6Nc5jbL9oSaquGxpq0WnmasX/UDsz5s/7U/upoZFOKkhZYOCVMq2x23b+h7NgWQNLHdQSOvaHCOOUtliOH5S9/fU/3LlWXea+dCrhbZU4gcjiAt1YAjQ6gj3VLrrop2bJbJbm2UJGQQy9mQnBBLSDtNnOuTrp4DG/utuNabODi1i4C+OJizOxxnAyxOAMnQUwyVHfpSlBIpSlAClKUAKUpQApSlAClKUAKUpQArwmjNjyqod6ekq5vpXs9kDRdJbvkozoerb5I54fVj8kd5htJWyUm9kfPSvvY15MuyLI8TOw9IceqoUhurz4DHE3sC8yRUk2Ts1LeGOGMdiNQo8Tjmx8ySSfMmuTufuZFYRkL25X/ACkp5t34HzVz3czzNSGuJqtR2rqPJHW02Hs1b5kJ6TEDnZ0bcnvYgfZyP21c9Ul0nfldmf8Au1+2KrtFdHR/4UYdV/lZFelRsbIvf6I/WVFRncFcbNtP6IH4lj99drpnn4djXf5wjX6UsY+zNcvcuPh2faD/AKEZ+Kg/fVWv9ReZbovWfkam/u7jXdriLImiYTQkc+Nc9keGRy/OC1J+jjf1No2+vZuYgFnjOhDDTjA+axB9hyDy1+Kie8m5ztMLyxk9HvF1yNEl8n7snlk5B+UO8Z9JqVD0Jci7VYHL04lvUqD7hdJK3rNbXCdRexZDxHQPw+s0efjw8wNQSNanArsHLFKUoAUpSgBSlKAFKUoAUpSgBSlKAFKUoAjvSDs2a42dcw235WSPhUZxxagumToCyhl99U1uzvHcbLgFvPsu5XDMxkCsvGSTqcpg4GFBDEYFfobFMUmTHHIqkPCbg7RR3+uGLvs7se5a8PTHD/NLvPsX99XlilZu5Yehd3rJ1PzttnaV1tie0S2sp0WKUP1jqcA5XVmC8KKApPM59wr9EimK9xWmEFCPDHkUSk5u2V903bLnuNlskEbyMJY2ZUBZuAcWSFGpwSp09vdUJ2P0rW8MUUNxDcQPGiRnsAr2FC5GSGHLlir2Ir4lt1b1lDe0A/bSZcMcqqQ2PLLG7iVAnS3s4/75x7YpPuFet0s7OA/KufIRP94FWlLsG3b1reBs+MaH7RWCPdGyU5W0tQeeRDED9S1m7ji+Jo75k+BRF1t5NobZsJNnpJ1iPGruVwCocHJCknhCcYJOOzpjSv0aKxwWqIMIqqPBQF+ystbIRUIqKMspOTtilKU4opSlAClKUAKUpQB/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0" name="AutoShape 38" descr="data:image/jpeg;base64,/9j/4AAQSkZJRgABAQAAAQABAAD/2wCEAAkGBhQSERQUExQUFRUVGBgVGBcYGBgWFxgXGBwVGBYWGBwaHSYeFxkkHBkUHy8gIycpLCwsHR8xNTAqNSYrLSkBCQoKDgwOGg8PGiwkHyUtKTI1LC00LywqLiwsLC0sLywtLCosLCwsLCwpKSwsLCwsLCwsLCksLCwsLCwsLCkpKf/AABEIAP4AxgMBIgACEQEDEQH/xAAcAAEAAgMBAQEAAAAAAAAAAAAABgcDBAUBAgj/xABQEAACAQMBBAYFBgkICQQDAAABAgMABBEhBQYSMQcTIkFRYRQycYGRQlKSobHBFSMzYnKCk9HSU1Rzg6KywtMWFyRDRFVjw/A1dLPxCGSU/8QAGgEAAgMBAQAAAAAAAAAAAAAAAAIBAwQFBv/EADYRAAICAQIDBAgFAwUAAAAAAAABAhEDBCESMVETFEFxIjJCUmGBkbEjocHh8AUVM1OSotHS/9oADAMBAAIRAxEAPwC8aUpQApSlAChNK1r+/jiXilkSNc44nZUGe4ZYgZ0OlAEN210zbPtrprd2lYo3BI6JxRxtyIY5ySDoeEHv8Kkm296be0tjdSyDqQFIZe1x8WOAJj1s5+GvKqc6mD8J7Ss+sjkhvs3COjK+rcTOuVPNSXIHdwZ781w9l7WeZrPZt4yJHs+SZ3LuAr8JAiTtYyFJIHireVUvKk5JrkPwbJl57nb+Wu00drctmMgOjrwuuc8JwCQQcHUE8qkdU30RbXtzcbQvZZoYuvlVI1eREYomTxEFgdcpr4g1Zv8ApdZ/zu2/bRfxVat0K9mdelcpd67M6C6tv20f8VZ127bk4E8OfDrEz9tSQb1K11v4zykQ/rL++voXqHk6fSH76AM1cPeDfWzsWVbqdImfVQeIkjlnCgkDPedK7AmU8iD7xVN72bHjk3hmSZVkWezVk4hxcOCIyRnkw4XORyzSTlwRciYq3Rae0957W3hWeaeNInxwOWGH4hleHHrZGundrW1s3asVxGskMiSRtyZSGB8Rp3jvHMV+eNzIzNAs95hrXZ8ckcSsAyklmkkchshiMqo7ieDHLWyOg234LF5CVT0meSaOIMOwmigAd3qn3BaiM1KTivAlxpJllUpSrBRSlKAFKUoAUpSgBSlKAFKUoAVTX/5C2mTs93J6kSOkgBx63VnI8+FX1q5agXTZsX0jZExxloCs4/VOH/sM/wAKGBXO8O5kVlGt3ZIyyWziQgszB4xnjGue7U+XFXM3isrW62hA6ssi3UJJCt2kdRhWfHI4AUg96t7TOt3bkXNjCzaiSEK/tx1cn1hqge5uzlhe4jZF6+CQxl8alDyI8B2Ty7iK4+PI6k5N3G19f+mbZRVpLkzl/wCjcB2M9yEPXxSFHbiONJFXHDy9V0+uvd4t2reKzE0asGPVnPESMNz0Ptrv7OtuK12vbeBMy+x1Mg/+MVzdsScex0bn2IvirKp+sGr1kk5Lf2vyaE4VXLwPvefcq1hurKONWVZuPjBcknh4SME8udfNjuXbNtJICrdUYGlI4jniDMo1540GldzfFv8AbNlnx4/rEdfeyP8A1df/AGbf/Iaq7WfBd+y/uxuBXy8SN7M3Qt5J7xGVuGKYxxjiOQBxZye8+rWTdncu1nS9kkD8MEjqnC2OyisxzpqdFrq7uH8dfN/+3L9RrBsObq9h3sp5yPN/b6uIfWTTvJO2r91fUhRjS26kcsN2oTs9rmTj4+F2GGwNCVTTHiKy7y7px20Fl2nE9xgvxsOrQELnuBGGcakn1Wrs3Fpmzs7Yc53gjPsOHc/+edb23okutpSrIoMVtCEIPINJ2z7CATr+bTLM+K29t38lt9yHBVsuhm3hslxabJtzgNhpmHMRJlmY+bNxN7l7jXJ3w3Mt4JbOK0WRbieYKp4y2BlQG8QQzKQR4Gur0YbFUdfdKuFkYxwg5JESnU5OupAGvza7O6dp6bvE8nOOwjwO8dacr8eJpD+oKjDfa8EXsufxYTrgtlzxrgYyTjvPM+Zr6pSukZRSlKAFKUoAUpSgBSlKAFKUoAVq7SsVmhkiYZWRGjI8nBU/Ua2q8NAFDdF0zLDPav69tMykeAOcj6ayfGsO9FhPBe+lQQPOk0YSRY8kh09VtAcdkLrjxrX2zvHDY7evmTMsMuOMRYYrL2S55gEh+sB1+Ue+uvB0n2Dc5XTyeN8/2Aw+uuTmxzhmcoxtM2QknBJsjez9tSxXcssljdiOaEROoQlsqRhvVAI4dK4ovmGzjbNBcB9QD1R4ccYcZPP53dVmw79WLcrqId+pZftArcj3otW5XUB/rkH2sKTtpR54+nXwJ4E/aK22zvTHI+zn4JgbYYlzGRrwxKeHXtaq3hX3Yb7W8e0BcMJRGIDF6na4uPi5Z5Yqz4tpxN6s0beyRT9hrOH8/rqvt41Th+f7E8D6lObG3whiFxxcfFLLLKugIw3q510Oaxy7ywfgZLRWbrS4LjhOAONnODyPyNKugE+deNFnmM+0Z+2m71C74fG+fT5B2b6lVrvfaG9tXLt1MIkYnhbPGV4UGOemBr51z4Ns+kLLFCSbm9uGyMHsI5wMnyXPLkCfCrfa2TvRPeq/urFJfQRetJDH7XRPtIqVqI+EX/P3Bwb5swEJZWh4fUt4iR58C5+LH6zW30D7GMdg9y+sl3K0hPeUUlVz7W6w/rVBekjfCBrRoYJkkeRlVgh4gEHaJJGmpCjn3mro3HmtzYWwtpFkiSNIww8VADcQ5q2c5B1BNa9FjcYuUubZTnlbSR3qUpW8zilKUAKUpQApSlAClKUAKUpQAqt+k3fuRHGzrHW7mHacHAgjI1Yn5L8Ov5o15la7/SJvouzbNpdDK3YhQ/KkPIkd6rzPw5kVXu5e7rQo09wS11cHjlZvWHEeLg8jnVvPT5IrPqM6wwvx8CzHDjdG9uvuzHYxcEertrJJyZz9yjuX7ya6clqjesiN7VU/aK+3cAEkgADJJOAAOZJPIVFbvpNs0cqDLLjm0cfEg95Zc+0aVwksmVtq2bvRiqO1Lu1at61tbn+qjz9S1qybkWLc7WH3Ar/dIrf2TtmG5j6yFw68jjQg+DA6qfbW7UOeSLq2iaiyMydG2zz/AMPj2PIP8VYH6LbA8o3Hskb781LaU3b5feYcEehEP9Vtn3GdfZLj7VrwdF1r/KXX7Zf8uphXlHeMvvMjs49CI/6rLI+t17e2XP8AhrND0Z2CnPUlv0pJCP7wr3bG+DLOba0gNzOvr68Mcfk5+3UAZAznStRt7Ly1Ktf2yLCxCmWFuLgJ5cY4myPh7+VXrvDXrfK9/oJ+HfI79ruvaR+pbQD+rVjrz1YE48qjsyy7DufTLQFrRyBcW+dACcBlzy1PZPNToey1TVWBGRqDqCORB5EeVfE0CurK4DKwKsDqCp5g+WKqw6ieOVt2NOCkqJ7sjasdzDHPCweORQykeB8fAg5BHcQRW5VKdHO122XtBtnTMfR7g8dszH1XPJf1vVP5wHzqusV6CMlJcSOe1TpilKUxApSlAClKUAKUpQAr4lkCqSSAACSScAAakk9wr6NVh0v7zO/Bsu1OZ7n8qR/u4eZDY5cQBJ/NB+cKhulbJSsja3p2xtNrxsm0tT1dsp5Ow16zHt7Z/qx3GpfWpsrZiW8KQxjCoMDxPix8yck+2tuvO6jN2s78DoY4cMaOdt7Yi3cJhdnVSyk8BwSFOeE+R/d4VsWFhHAgjiRY0HIKMe897HzOppfbRjhXjlkSNfFmCjPgM6k+Q1rTsd6rSZuGK4iZjyXJUn2BgM+6kSyONK6/IZ8KZyfwBJBtNJrdMQTqy3CrgKrAEq+PM8J07+LxqV0pUTm51ZKjXIUpSqyRSlKAMUVqilmVFVnOWIUAsRyLEasfbWPaVgs8MkT+rIpQ+WRzHmDg+4V9Xl9HEvFLIkY8XYKD7M8/dXxZbUhmz1UscmPmOrH3gEkU6UvW3I25DZdj1MMcXEW6tFTiPM8Ixn6q2qUpW23bJ5Ec373eN1bEpnroT1sRGhyNWUHzA0/OC1PejTe/8I2EcpP41Pxcw5fjFAy2PBgQ3vx3VxajG6d1+DNtmLlbbRHZHcswJwPpFl9ki+FdXQZeeNmXPD2i7KV4K9rqmQUpSgBSlKAFKV4aAOLvjvRHs+0kuJNeEYVc4LyH1EHtPM9wBPdVUbm7NfEl/c9q5uzxnPyUbVVHhxdk+QCjuNZt6r78L7V6ka2dge34SzHQg+IyCvsV/nCpCDxPnuXQebd59wOPjXM12avw18zVgh7TMo8+dau1tpLbwSTP6saliO845KPMnA99bdRbpNjY7Nm4e4xk/oh1z9eDXMxRUpqL6mmTpNm7uF0erfJ+EdqDrTKOKGFiRHHDzViMjQjUA6AanJOkjm6OdjX0TCGK3OOz1ls68SHu1QkE+TA1m3q2ZJfbD6uyYZkghZADgOg4GMYPdxKMa+w6E1COgvcu9trqWeeKSCLq2i4XBVncshBCnUhQG7XLXTOTj0qSSpHMbvc+9j9fY3r7NunMmF6y2lPOSIfJOdcgA6ZOOFhqMVJ65nSSyttvZir66RzO+O6MhsZ8jhxXSrh66Cjk28Tfgk3Hc9pSlYS4Vx969veh2zSgcTkhI158Ujerp3gYJ91diopvtgTbNd/ySXkfH4YJQgn6L/Gr9PBTyKLEyOotokO7vRFAIxcbVJuLlhxydY5EUXeUABAIXvJ08ABWbbnQ/YXMXHZBbeYaxTQuSnEOXEASCM964I+o5Om/Yl1c7PVbVWk4ZQ8saas6ANjAGrANg8I9vdXI6A937u2iuGuEeKKQp1aOCrcQ4uNwp9UEFBnvx5V6OtqOcaO5m3JZBLb3Ol1at1cmflDUB/AnQgkc9D31Jai4cSbx7RdCCiRpGxHLrAIQR7QUce41KK8/q4RhlaidDE24qxUX6Q9lNLaGSPIltmE6Ecxw+vj3Yb9UVKKxswJKkZBHI8iOTD6x8apxzcJKS8B5LiVEx3R2+t7ZQXC/7xAWHg47Mi+5gwrsVUnQtfm3nvdmMTiFzNDnn1bYDe7WJvaxq269MnatHMaoUpSpIFKUoAVDulPe02Fg7ISJpT1MOOfG3Nh+ivEfbw+NTAmqN3y22LvbMsjAtbbJjZiBqGmXVgPPjGP6qlnLhVkxVujVsr6LZVokAAmu3ZeKFGBkMr9xwCQFGFGmScaa5rHDv7MoMhtOC2hkWCZnb8cjt6xK+RJ7u8cidNLdfY7TpN1kSxXUxG0LOY4LMQ2SnGDnhzw5U40YsRyqVXWwzcxXrIhCX1uknC2AUuYww4Cp1BJCa45qfEZ5c4403x7vr/P5sboqTXonfA8NR4jUf+cqx3FusiMjgMrgqwPIqRgj4VWlzs66S2tLieeZLuSWGG3hHZVYxpmROZY4yfaM54tLPNYsuLs6ad/sPGXFzRGNg7dvtjZh6h72yBJjKflogTnhwAcjJOmMd4I5V25+m9HXhtbC8kmPJWQIoP5xBY49w91blelieZJ9tao/1CaVNWyl6dXzI/sDZM5mlvLxla6nwCF9SKMYxGvPwHInlzOpPfrgWm/ljISBcIpBxh8x/WwA+uu1b3KSDKMrj81g3901kzdpKXFNF0OFKkZaUxXlUDntc/b2xUu7d4X0DDQ8yrDVWHjg/UTW/mvaaLcXaBq1TOLsfpKvLBBDtC0luFQBVuYO3xqNAXB+V5kgnvGdaybS6Vbu8Qx7Ospoi2npFwAioDpxKNQW595x4GuqzYxk4zoM6ZPgPE+Qr0muh/cJ1y3M3d1fM427G7i2cRXiLyOeOWQ83f364GuM+JPM12aUrBKTk+JmhJJUhWC6OOFvmnX9E6N+/wB1Z6+XTIIPeCPjSEkR2vObHbNjejRJCLeY92D2cn9Vgf6ur0FUlvps43OzZB8uMdYP0osh/ivH8RVmdH+3/TdnW0+cs0YV/wCkTsP8WUn3139Fk4sVdDBmjUiRUpSthSKUpQBy95tsi0tJ7g/7qNnA8WAPCvvbA99U7uDswDZ7yTdo3RkllJ5srZXB9o4m/WqUdPu1Cmz44FPauZkT9VO2f7XV/XWNbURpDCvqqFT9WID+FR7652vnUVHq/sadPG22cPcxRDKLC41kt2aa0c6F4nDBlHiV4nDL7fmg1PKim8mxVuVRclJVbjilXR4mAyWHiNFyPZ3gVm3H3gluEljuOH0i2kMUnCMBufA+OWuH5YBxnSufk/EXGvmv1+ZuxS4XwM413J6TtzgbRLGLiVTzaSTh7Y8QONdfFR41Kgaim/8AGbS6tdoqOyD6PcY742zwn4cYz4qlSi39UHIORnI5HOuR5HOR5YqM28YyXKvsV7qUk+dmSmaV5WYYqnamwoLS+kjuI1MFweOGQ5AQn1oyQQVAJx9E8jW1JuBbHVetQ/mvy+INT/bOxYrqIxTLxKdRrhlbuZT3Hn9+agc+x7/Z+ka+mW45YB6xR4YGWHu4h7OVdOGZ5EqlUvuX4MmGHo5oWutbo+RulKvqX10v6xP2OK+xsK8Gg2lcY/W/jrHbb/W50kEkTDQhlzg+1dfqrcG+Np/LL9GQf4amTzLmvyOhHF/T57pr6tfdmuNjX3/Mp/7X8VfL7tXL+vtG5byBYZ8vyn3V93O/Noo0kLnwVG+1gBXxFBfbQ0jQ2tu3OR88bKefCNCcjwAHi1C7RbypLyRVljoMa29J9E2/1ORsbdxZ9pIkTySxwlXlkchh2TnhU+ZAUe88hVxZrm7A2BFZwiKIHHNmPrO3Lib7McgNK6VZNRm7SW3JHLSq3VWKUpWYYVikbDL4ElfiMj7Me+shbl5//dYbz1Cfm4b6JB+6pA+IVHFIhGQe1juIcYYezINafQZedS9/s9j+QlMiZ71Y8Df3Yz+tW7JpKp7mVl+GGH31Hbef0PeK1l5JeIYG82PYA+kIDXR0E6m49TPqFcbLwpXgr2uyYhSlKAKa6cpgl7sqSUHqEdixxkAh4S2cfmjOO8Zrr2s6SkPHIsg4SBwMGGpBJ0NT7bOwoLuMxXESSpnPCwzgjOGB5qdTqMHWq/vugCyLccEtzbtnI4XDAeziHF/arJqNN21O6LseXg8DME7ee4Lge8ni+xajFw/oe14ZuUV6vo8ngJVx1ZPt7A+mfGulL0SbTj/IbWL+Uyvy8yTJn4VwN5ej3bssPBJ1FwqkOOrMauCoOCuVQ51OnfWbHopwlu1T2LXnTJ/tvZKXVvLA/qyKVz4HmrDzDcJ91Q3o+2k/VSWk2k9o3Vkd5Tkp8wNVz4cPjUh3J3i9Ns45Cfxi9iUd4kXGSR3cQw3vrg7/AGz5LaaPaduvEYxwXCDTjiOgY48NAT3YQ9xrJGL3wy+Xn+5rybpZESivahVr0s2bY41miz4oGX4q2T8K69rv3YycrmMfpcSf3wKplgyx5xZWskXyZ3qVpQ7agf1Z4W9ksZPw4s1uLry19mtVuLXND2jBd7Oil/KRRyfporfaK57bnWR/4WD6AH2V2CK8zUqco8myOFPwNKz2FbxHMcEKHxWNAfjjNb1KVEm5cyUq5ClKUoClKUAYpzjhPgw+vs/fX3ImQR4gj46VjvB2G8hn4aj7KzZoA0+LMcbeBQ/YrfaajHSjAVt4bhPXtpkcHvAOn94R1KoIsx8Pmw+DH91c7fS16ywuV/6TMPamH/w1fglw5Iv4izVxaLXsbsSxJIvqyKrj2MAw+2tioh0S35m2PZsTkrGY/wBkzRgfBRUvr0hzBSlKAFKUoAV4a9pQBTu8lj+B9qekDSyv24ZcaLFPqQ3kD2m9hk8BXY3xP+wXf9BL/dNTTejd2O+tZbaUdmRcZxkqw1Rx5g4P1d9Uu22ZIrG+2beHhubaF1UnQSxAdgr4kLjzK4PccYNTg4pLJH4WbMGaouDJd0cwg7JtAwVhwE4IBGryHka6VxunZyevaWzefVJn4gZrQ6OP/S7P+j/xvUkronJfMilx0W7Nf/hQv6Dyr/ixUW3v6H1WPrNncYddWiLklx4xk6hxr2Tz7sHQ2pShqyVNop/dTd5L2LMG0L2CZNJYmfiKNyyMcBKE8j3cjqK7f+gu0F9Ta0hHdxoW+OWOa6m925DSSemWTdTeprkYCzD5r504jy4joeTeI+91N81ui0MqGC7i0khbTUc2TOvD5cx4ka1y9TDJj9KO68kdXTTx5dnszituptcertGI+2MD/tmuRvJdbUsIhJNe2h4jhUCZkc6Z4R1QGB3kkDlrqKmG9G+q2zCCFevu37KQLqQTyMmNQO/h5nyGtfG7G4zCX0y/YT3ZwVHOODwCDkWHiNB3a9oxp8UsvpTSryQajJjxKot35nF2Rs/bk8SyNJbQ8WoWWPD47iQqHh9h18hW0dgbb/nNj9Bv8mrCpW/u+L3V9Dnd4ydSvPwBtz+c2P0W/wAmuTvQ217C36+W5tWXiVMJHk5bOPWjA7jVs1XnTfJ/sES/PuE+pJT+6oenxe6voNHPkbqzjboS7Z2isrQTWoMLBXSVQjgkZBwIzoe0Ofca7j7v7xL8mzf2FBn44r7uZvwXti2uQcQXYFrP80OvCEkP9g+OFfxq5Kqx48OSKkoo0zc4SpspQbJ3i/m1r9JPj+Upcblbeu1aKVrW3jcYfBGeE817IZjnwyPaKnG93SXFaO0MK+kXCjLqGCRwjuM0h0T2an2aZgL9IO0rnLRSykDQiysjMg5aGSUHPuxTdlii9o7+RHFN+JbO527a2FnDbKxcRg5YjHEzMWY47hknSu1VGRdIu0rUgzSuwJxwXtobYNzyFlRQAf0tOXnVpbn74xX8ZZQY5Ux1sLHLIWGVII0dDqVcaEeByBcpJlbVEhpSlMQKUpQApSlACqy6bdx0urRrtOzNbIWJ+fENWQ+Y1YH2jv0s2tDb1h19rPD/ACsUkf01ZfvoAgfR22dl2f8ARY+DOKkVV90X70wJs+OCeaKKWFpIykkiRnHEWB7ZGnax7Qam8O1YXGUmhYeKyIw+pqYyyW5tUrxWB5EH2a199WfA/A1Ip81Gt8Nx473hkVjDcx/k50yGGOStjUrnkRqO7TIqTcJ8D8K+ZXCgsxCqNSW0AHiSdAPbUEptO0RzdDceGxUtky3D56ydx2jn1guc8K5957yeQklYra5SQcUbq68soyuM+GVJGay0A3e7FK8zTiqSD2q96VI+tn2Xb/ylwSR5AxD7Gb4VYYGeWtVLvnvPEm3rUucx2oCOQdFeTjJJ/R4o8j80ikyWoui3CrmrJjv5sb0uxnjA7YBlT9NMsMe0cS++vX6TCNh206OvpM69QC2MLJGCJpmHgiqZPevca71Udb7tSS7X/Biswh699PmQvwSyEeBMaIM9+B44rl6CezgdfWR3UiVbjdGh2mnX3DSx2ZYtGgOJbl8niuJSc+sc+fcMAZOjvhsi3s52FpNdxxRK8YxOxRrlVRxCnD2gvCSGORqcAjhNXbt6zdLCeO0Xhdbd0hVdMMEKxqvhjQD3VR1ps8uZ0t45VKLdIbUkdZDCsUKTSMufxcspyOeoLAZ1roS2pIxLfcku7u/lzC8lu9tcXUBl6sCaWMyxOE45ICzEidcaoWI4uWa6+yt2I1ubfaWysiJ26m4tvUVY3bhkKq35No37Rj8jjzrZAJJVZZLtutzK0J4keSK3kR7dhgZJNqJCpU8RaNte43H0SxgWBK8TBp7hhK3FmYdY2JTxa6gAe6lxtvmEkvAmi0r2lXCClKUAKUpQArw17WO4mCKzHkoLH2AZNAH5w2XJbR3200ubCW9IuZMGOPrCgEkobPaGATj24NdFpdknRtjXy+fVSD7Ja6/Q0heG7um9a4uGJPf2RxHXv7Up+Bqw+I1iy6CGWbm5STfSTS+livO47UVAbfYi6+hbRj8wsw/7lYnudhj5W0oz5GQEfHNXJxnxPxr3rD4n4mk/tyXLLk/3P9SO8fBFN/hPY/dd7WU+TsP8JrQi2js1toQo9zdy2XAS4uXcr12X4Q4AHYHZOcc+emasXejeuZpfQLAlrph+MkyeC2TQF2Pz9Rgd2R34FRdN3opZPwXaktGjCXaF0cF3cHSJSc4PEDy5a8+Fs0zxqOTsI5Jyk0/H1V15bfDqyyMrXE0kcre6fZsN5bGzmeKJ8i69EkYAICOArjI49WyBnu0HfvjaWzPk7a2on9ZP90ddfb+xoNn3Cy9UgsLpVtbqPHZjOPxUw71HifEE+sRWTYN62zbldnXRDwPrZztgjhJ/IueWQSAD3Ej5LLhVhcZx0zyzTS2dr0uvNPdfaieO1xpI467S2d/z7aX7Wcf9uvobS2f/AM/2l+1n/wAurPayjPOOM+1FP2isf4Kg/kIP2Uf8NX9wn/rz/wCP/kq7de6Vi82yXH43bN/IPOWb7DCc199FW5sF/svaKEKZZH4EdtWXgUPCfzQXJyRzGQanUktqLtLTqIONoXn/ACcQ0V1QD1eZ7Z9imub0YARbX2xAoCoWilVRoBniJwBoB+MHwFaMGnlhu5ylfWtvokMsil4UcbdbpEt47KNbuXq54iYGQhmcmPADEKCeWBk94NcDdffy3h25dXsgkeF1dEdELED8WFYjQgcKH4104rv0SXbV4qRNNFdspVwRiIuwwpXVSxYHPfwnNYtkXs0LyTSXS2Et0wkMMls3ox07JWTiwSQQSQQT36iqYqOKcnFfzyNspOcYpsuzd/eO3voettpVkTOCRkENz4WBwVOvI+NQ7pZturhWUQccHGXuxHwo0gRCIFlOQXi4yM6nAA0Nc/oIjLR38x4T1l0RlBwxHhBOYx3L2/hw13ule5C2kSyHht5biOO5bXSHDsQSNVDMqKT54762y9UyLmV1u7DKt5BDIYisN1ZQ9YmRwGGOSRIyupJYu0fHka5yBV9qKqnou3EXMd3Pb9VwKvUKWPETxTP6RIo04isqqofJHDnTIq16XHGkTJ2xSlKsFFKUoAUpSgBUc6RLzqtl3rf9CRR7XUoP71SOoV0yTcOxrvHeI1+lLGD9tAEf6K7fg2VbfndY/wBKR/uAqWVwdw1xsyz/AKFPryfvrvUxllzFAaUqRStDu9tKxe4hsUSRLt+MXLECWEnPF1hJycAnDa6kkdokVNN192o7G3WGPX5Tuecjn1nP2Adw08SevSqoYYQlKUVu+Y8puSSZq7V2YlxDJDKMpIpVvHyI/OBwQfECqzvtjbRms/wbJZiXqnAivGkCII1OEYd5PDlcZJwcFcirWpUZcMMri5q6dr4MmORx5GlsW0kit4o5ZOtkRFVn17RAxnXU+06nmedbtK9Ua1aV8ysGuWO8QmyOBZPQQPPqGLfBya7+5em8m0R420R+q3/fUMsZsi1ucn8dtjrM+KuzJ9i1L91Djem7HjaR/UlrUGiPMy9LG4LHrL+2yxwjXdvkhLiOIhuLT5QCjI7wMjX1olf70wR2LSWU6NG44DYTjrOAv2SIgTxLw5J4cshGcY5Vd29ltJJY3UcS8UjwSoi5AyzIwUZOg1IqPbpdGlnFBaSS2kQuY4owzEAkSAAkkA8DOG+VgnTnVM8SnVmiM3FUdHo43Zaw2dDbu3E4y7dwDOSxUZ1wM49xNSRkBGCAR4GvQK9q0rPMV7SlAClKUAKUpQApSlACon0qWRl2ReKqlj1fGAOfYZXP1KTUsrwigCnNxN+rIWFvHJcRxyRxiNlc8Gq55E6EEYOQaka75WJ5Xlt+1T99d3aHRzs6Y5ks7cnOSVQISfMpgn31onof2V/M4/pS/wAdTZW8aNRN6rM8ru1/bxD7Wr7/ANI7X+dWv/8ARD/HWHa3RRseGGSV7VVSNGkYiSUaKCT8vyqr+jTo/t7q2ee5jLBn4YwGZMBR2j2TrljjX5pqvLlWOPFIbHp3kdIthdv2x5XNsf6+H+Osg2tD/LQ/tY/4qqTpJ3EtLO1R4EcSPKsYy7MMFXJ0PfoKsSLoA2bwjiExOBk9bzPeeXjRjzLJHiiGTTuDps7npsf8pH9Nf318/hCL+Vi+mn76hW/HQxs+12fczxCbrIoyy5k4hkEcxjWuNul0YWVxZW80iyccicTYfAzxMNBjTQCoy544lcicemeR1Es5toxDnLEPa6D761NobfgSGVxNCSkbtgSxk5VWIGjcyRiqt2p0fWcG1LGFhJ6Nc5jbL9oSaquGxpq0WnmasX/UDsz5s/7U/upoZFOKkhZYOCVMq2x23b+h7NgWQNLHdQSOvaHCOOUtliOH5S9/fU/3LlWXea+dCrhbZU4gcjiAt1YAjQ6gj3VLrrop2bJbJbm2UJGQQy9mQnBBLSDtNnOuTrp4DG/utuNabODi1i4C+OJizOxxnAyxOAMnQUwyVHfpSlBIpSlAClKUAKUpQApSlAClKUAKUpQArwmjNjyqod6ekq5vpXs9kDRdJbvkozoerb5I54fVj8kd5htJWyUm9kfPSvvY15MuyLI8TOw9IceqoUhurz4DHE3sC8yRUk2Ts1LeGOGMdiNQo8Tjmx8ySSfMmuTufuZFYRkL25X/ACkp5t34HzVz3czzNSGuJqtR2rqPJHW02Hs1b5kJ6TEDnZ0bcnvYgfZyP21c9Ul0nfldmf8Au1+2KrtFdHR/4UYdV/lZFelRsbIvf6I/WVFRncFcbNtP6IH4lj99drpnn4djXf5wjX6UsY+zNcvcuPh2faD/AKEZ+Kg/fVWv9ReZbovWfkam/u7jXdriLImiYTQkc+Nc9keGRy/OC1J+jjf1No2+vZuYgFnjOhDDTjA+axB9hyDy1+Kie8m5ztMLyxk9HvF1yNEl8n7snlk5B+UO8Z9JqVD0Jci7VYHL04lvUqD7hdJK3rNbXCdRexZDxHQPw+s0efjw8wNQSNanArsHLFKUoAUpSgBSlKAFKUoAUpSgBSlKAFKUoAjvSDs2a42dcw235WSPhUZxxagumToCyhl99U1uzvHcbLgFvPsu5XDMxkCsvGSTqcpg4GFBDEYFfobFMUmTHHIqkPCbg7RR3+uGLvs7se5a8PTHD/NLvPsX99XlilZu5Yehd3rJ1PzttnaV1tie0S2sp0WKUP1jqcA5XVmC8KKApPM59wr9EimK9xWmEFCPDHkUSk5u2V903bLnuNlskEbyMJY2ZUBZuAcWSFGpwSp09vdUJ2P0rW8MUUNxDcQPGiRnsAr2FC5GSGHLlir2Ir4lt1b1lDe0A/bSZcMcqqQ2PLLG7iVAnS3s4/75x7YpPuFet0s7OA/KufIRP94FWlLsG3b1reBs+MaH7RWCPdGyU5W0tQeeRDED9S1m7ji+Jo75k+BRF1t5NobZsJNnpJ1iPGruVwCocHJCknhCcYJOOzpjSv0aKxwWqIMIqqPBQF+ystbIRUIqKMspOTtilKU4opSlAClKUAKUpQB/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403597" y="7968044"/>
            <a:ext cx="36734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b="1" dirty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900" b="1" dirty="0" smtClean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ＶＩＰ</a:t>
            </a:r>
            <a:r>
              <a:rPr lang="ja-JP" altLang="en-US" sz="900" b="1" dirty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コーナ</a:t>
            </a:r>
            <a:r>
              <a:rPr lang="ja-JP" altLang="en-US" sz="900" b="1" dirty="0" smtClean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ーは、二人</a:t>
            </a:r>
            <a:r>
              <a:rPr lang="ja-JP" altLang="en-US" sz="900" b="1" dirty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きりの会話</a:t>
            </a:r>
            <a:r>
              <a:rPr lang="ja-JP" altLang="en-US" sz="900" b="1" dirty="0" smtClean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を楽しめます。</a:t>
            </a:r>
            <a:endParaRPr lang="en-US" altLang="ja-JP" sz="900" b="1" dirty="0" smtClean="0">
              <a:solidFill>
                <a:srgbClr val="CC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900" b="1" dirty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b="1" dirty="0" smtClean="0">
                <a:solidFill>
                  <a:srgbClr val="CC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積極的に誘って二人きりの会話を楽しんで下さい。</a:t>
            </a:r>
            <a:endParaRPr lang="en-US" altLang="ja-JP" sz="900" b="1" dirty="0">
              <a:solidFill>
                <a:srgbClr val="CC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44623" y="1568624"/>
            <a:ext cx="6734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運動不足・出会いがなかなか無い、そんな貴方に</a:t>
            </a:r>
            <a:r>
              <a:rPr lang="ja-JP" altLang="en-US" sz="1200" b="1" i="1" dirty="0" err="1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ぴっ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たしのお見合いパーティーです。</a:t>
            </a:r>
            <a:endParaRPr lang="en-US" altLang="ja-JP" sz="1200" b="1" i="1" dirty="0" smtClean="0">
              <a:solidFill>
                <a:srgbClr val="0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ＭＳ Ｐゴシック" charset="-128"/>
              <a:ea typeface="ＭＳ Ｐゴシック" charset="-128"/>
            </a:endParaRPr>
          </a:p>
          <a:p>
            <a:pPr>
              <a:defRPr/>
            </a:pPr>
            <a:r>
              <a:rPr lang="ja-JP" altLang="en-US" sz="1200" b="1" i="1" dirty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エクササイズ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を通して、体を動かしながらのイベントとなりますので、１対</a:t>
            </a:r>
            <a:r>
              <a:rPr lang="en-US" altLang="ja-JP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1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で話すスタイルは</a:t>
            </a:r>
            <a:endParaRPr lang="en-US" altLang="ja-JP" sz="1200" b="1" i="1" smtClean="0">
              <a:solidFill>
                <a:srgbClr val="0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ＭＳ Ｐゴシック" charset="-128"/>
              <a:ea typeface="ＭＳ Ｐゴシック" charset="-128"/>
            </a:endParaRPr>
          </a:p>
          <a:p>
            <a:pPr>
              <a:defRPr/>
            </a:pPr>
            <a:r>
              <a:rPr lang="ja-JP" altLang="en-US" sz="1200" b="1" i="1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緊張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しちゃう、そんな方でもエクササイズを通して気づいたら、仲よく話せちゃう。そんなパーティーです。</a:t>
            </a:r>
            <a:endParaRPr lang="ja-JP" altLang="en-US" sz="1200" b="1" i="1" dirty="0">
              <a:solidFill>
                <a:srgbClr val="0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ＭＳ Ｐゴシック" charset="-128"/>
              <a:ea typeface="ＭＳ Ｐゴシック" charset="-128"/>
            </a:endParaRPr>
          </a:p>
          <a:p>
            <a:pPr>
              <a:defRPr/>
            </a:pP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楽しいエクササイズの後は、軽食</a:t>
            </a:r>
            <a:r>
              <a:rPr lang="ja-JP" altLang="en-US" sz="1200" b="1" i="1" dirty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付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きの</a:t>
            </a:r>
            <a:r>
              <a:rPr lang="en-US" altLang="ja-JP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2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次会で気になるあの人と話しちゃ</a:t>
            </a:r>
            <a:r>
              <a:rPr lang="ja-JP" altLang="en-US" sz="1200" b="1" i="1" dirty="0" err="1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お</a:t>
            </a:r>
            <a:r>
              <a:rPr lang="ja-JP" altLang="en-US" sz="1200" b="1" i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ＭＳ Ｐゴシック" charset="-128"/>
                <a:ea typeface="ＭＳ Ｐゴシック" charset="-128"/>
              </a:rPr>
              <a:t>。</a:t>
            </a:r>
            <a:endParaRPr lang="ja-JP" altLang="en-US" sz="1200" b="1" i="1" dirty="0">
              <a:solidFill>
                <a:srgbClr val="0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0" y="63252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defRPr/>
            </a:pPr>
            <a:r>
              <a:rPr lang="ja-JP" altLang="en-US" sz="32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ea typeface="HGP創英角ﾎﾟｯﾌﾟ体" pitchFamily="50" charset="-128"/>
              </a:rPr>
              <a:t>アゼリア出会いプレミアムパーティー</a:t>
            </a:r>
          </a:p>
          <a:p>
            <a:pPr algn="dist">
              <a:defRPr/>
            </a:pPr>
            <a:r>
              <a:rPr lang="ja-JP" alt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ﾎﾟｯﾌﾟ体" pitchFamily="50" charset="-128"/>
              </a:rPr>
              <a:t>～</a:t>
            </a:r>
            <a:r>
              <a:rPr lang="ja-JP" alt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ﾎﾟｯﾌﾟ体" pitchFamily="50" charset="-128"/>
              </a:rPr>
              <a:t>エクササイズ</a:t>
            </a:r>
            <a:r>
              <a:rPr lang="ja-JP" alt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HGP創英角ﾎﾟｯﾌﾟ体" pitchFamily="50" charset="-128"/>
              </a:rPr>
              <a:t>で楽しく婚活～</a:t>
            </a:r>
            <a:endParaRPr lang="ja-JP" altLang="en-US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ea typeface="HGP創英角ﾎﾟｯﾌﾟ体" pitchFamily="50" charset="-128"/>
            </a:endParaRPr>
          </a:p>
        </p:txBody>
      </p:sp>
      <p:sp>
        <p:nvSpPr>
          <p:cNvPr id="2088" name="Rectangle 13"/>
          <p:cNvSpPr>
            <a:spLocks noChangeArrowheads="1"/>
          </p:cNvSpPr>
          <p:nvPr/>
        </p:nvSpPr>
        <p:spPr bwMode="auto">
          <a:xfrm>
            <a:off x="0" y="-64324"/>
            <a:ext cx="68580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dist"/>
            <a:r>
              <a:rPr lang="ja-JP" altLang="en-US" sz="32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もくせい</a:t>
            </a:r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会館</a:t>
            </a:r>
            <a:r>
              <a:rPr lang="en-US" altLang="ja-JP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lang="en-US" altLang="ja-JP" sz="3200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BravePhoenix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8541568" y="3945607"/>
            <a:ext cx="53276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400" dirty="0">
                <a:latin typeface="ＭＳ Ｐゴシック" pitchFamily="50" charset="-128"/>
              </a:rPr>
              <a:t>【</a:t>
            </a:r>
            <a:r>
              <a:rPr lang="ja-JP" altLang="en-US" sz="1400" dirty="0">
                <a:latin typeface="ＭＳ Ｐゴシック" pitchFamily="50" charset="-128"/>
              </a:rPr>
              <a:t>男性</a:t>
            </a:r>
            <a:r>
              <a:rPr lang="en-US" altLang="ja-JP" sz="1400" dirty="0">
                <a:latin typeface="ＭＳ Ｐゴシック" pitchFamily="50" charset="-128"/>
              </a:rPr>
              <a:t>】</a:t>
            </a:r>
            <a:r>
              <a:rPr lang="ja-JP" altLang="en-US" sz="1400" dirty="0">
                <a:latin typeface="ＭＳ Ｐゴシック" pitchFamily="50" charset="-128"/>
              </a:rPr>
              <a:t>一般価格：６</a:t>
            </a:r>
            <a:r>
              <a:rPr lang="en-US" altLang="ja-JP" sz="1400" dirty="0">
                <a:latin typeface="ＭＳ Ｐゴシック" pitchFamily="50" charset="-128"/>
              </a:rPr>
              <a:t>,</a:t>
            </a:r>
            <a:r>
              <a:rPr lang="ja-JP" altLang="en-US" sz="1400" dirty="0">
                <a:latin typeface="ＭＳ Ｐゴシック" pitchFamily="50" charset="-128"/>
              </a:rPr>
              <a:t>５００円　（会員価格：</a:t>
            </a:r>
            <a:r>
              <a:rPr lang="ja-JP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４</a:t>
            </a:r>
            <a:r>
              <a:rPr lang="en-US" altLang="ja-JP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,</a:t>
            </a:r>
            <a:r>
              <a:rPr lang="ja-JP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０００</a:t>
            </a:r>
            <a:r>
              <a:rPr lang="ja-JP" altLang="en-US" sz="1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円</a:t>
            </a:r>
            <a:r>
              <a:rPr lang="ja-JP" altLang="en-US" sz="1400" dirty="0">
                <a:latin typeface="ＭＳ Ｐゴシック" pitchFamily="50" charset="-128"/>
              </a:rPr>
              <a:t>）</a:t>
            </a:r>
          </a:p>
          <a:p>
            <a:pPr>
              <a:defRPr/>
            </a:pPr>
            <a:r>
              <a:rPr lang="en-US" altLang="ja-JP" sz="1400" dirty="0">
                <a:latin typeface="ＭＳ Ｐゴシック" pitchFamily="50" charset="-128"/>
              </a:rPr>
              <a:t>【</a:t>
            </a:r>
            <a:r>
              <a:rPr lang="ja-JP" altLang="en-US" sz="1400" dirty="0">
                <a:latin typeface="ＭＳ Ｐゴシック" pitchFamily="50" charset="-128"/>
              </a:rPr>
              <a:t>女性</a:t>
            </a:r>
            <a:r>
              <a:rPr lang="en-US" altLang="ja-JP" sz="1400" dirty="0">
                <a:latin typeface="ＭＳ Ｐゴシック" pitchFamily="50" charset="-128"/>
              </a:rPr>
              <a:t>】</a:t>
            </a:r>
            <a:r>
              <a:rPr lang="ja-JP" altLang="en-US" sz="1400" dirty="0">
                <a:latin typeface="ＭＳ Ｐゴシック" pitchFamily="50" charset="-128"/>
              </a:rPr>
              <a:t>一般価格：４</a:t>
            </a:r>
            <a:r>
              <a:rPr lang="en-US" altLang="ja-JP" sz="1400" dirty="0">
                <a:latin typeface="ＭＳ Ｐゴシック" pitchFamily="50" charset="-128"/>
              </a:rPr>
              <a:t>,</a:t>
            </a:r>
            <a:r>
              <a:rPr lang="ja-JP" altLang="en-US" sz="1400" dirty="0">
                <a:latin typeface="ＭＳ Ｐゴシック" pitchFamily="50" charset="-128"/>
              </a:rPr>
              <a:t>５００円　（会員価格：</a:t>
            </a:r>
            <a:r>
              <a:rPr lang="ja-JP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４</a:t>
            </a:r>
            <a:r>
              <a:rPr lang="en-US" altLang="ja-JP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,</a:t>
            </a:r>
            <a:r>
              <a:rPr lang="ja-JP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０００</a:t>
            </a:r>
            <a:r>
              <a:rPr lang="ja-JP" altLang="en-US" sz="1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</a:rPr>
              <a:t>円</a:t>
            </a:r>
            <a:r>
              <a:rPr lang="ja-JP" altLang="en-US" sz="1400" dirty="0">
                <a:latin typeface="ＭＳ Ｐゴシック" pitchFamily="50" charset="-128"/>
              </a:rPr>
              <a:t>）</a:t>
            </a:r>
          </a:p>
          <a:p>
            <a:pPr>
              <a:defRPr/>
            </a:pPr>
            <a:r>
              <a:rPr lang="ja-JP" altLang="en-US" sz="900" dirty="0">
                <a:latin typeface="ＭＳ Ｐゴシック" pitchFamily="50" charset="-128"/>
              </a:rPr>
              <a:t>＊いにしえ体験、移動タクシー料金（登呂遺跡⇒アゼリア）、ワイン、ソフトドリンク、軽食込みの料金です。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337" y="6392863"/>
            <a:ext cx="2313007" cy="2160501"/>
          </a:xfrm>
          <a:prstGeom prst="rect">
            <a:avLst/>
          </a:prstGeom>
        </p:spPr>
      </p:pic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356992" y="2604482"/>
            <a:ext cx="3095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 dirty="0" smtClean="0">
                <a:latin typeface="ＭＳ Ｐゴシック" panose="020B0600070205080204" pitchFamily="50" charset="-128"/>
              </a:rPr>
              <a:t>１３：３０～（受付１４：０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０</a:t>
            </a:r>
            <a:r>
              <a:rPr lang="ja-JP" altLang="en-US" sz="1600" b="1" dirty="0" smtClean="0">
                <a:latin typeface="ＭＳ Ｐゴシック" panose="020B0600070205080204" pitchFamily="50" charset="-128"/>
              </a:rPr>
              <a:t>～）　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　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496318" y="4736976"/>
            <a:ext cx="24641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800" dirty="0" smtClean="0">
                <a:latin typeface="ＭＳ Ｐゴシック" panose="020B0600070205080204" pitchFamily="50" charset="-128"/>
              </a:rPr>
              <a:t>※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定員を超える場合は、男女比を調整し対応します。</a:t>
            </a:r>
            <a:endParaRPr lang="ja-JP" altLang="en-US" sz="800" dirty="0">
              <a:latin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4326132"/>
            <a:ext cx="3086914" cy="1950758"/>
          </a:xfrm>
          <a:prstGeom prst="rect">
            <a:avLst/>
          </a:prstGeom>
        </p:spPr>
      </p:pic>
      <p:sp>
        <p:nvSpPr>
          <p:cNvPr id="39" name="Text Box 71"/>
          <p:cNvSpPr txBox="1">
            <a:spLocks noChangeArrowheads="1"/>
          </p:cNvSpPr>
          <p:nvPr/>
        </p:nvSpPr>
        <p:spPr bwMode="auto">
          <a:xfrm>
            <a:off x="116632" y="8337376"/>
            <a:ext cx="3567947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defRPr/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Bef>
                <a:spcPts val="400"/>
              </a:spcBef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の出来る服装・スポーツタオル・室内履き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Text Box 71"/>
          <p:cNvSpPr txBox="1">
            <a:spLocks noChangeArrowheads="1"/>
          </p:cNvSpPr>
          <p:nvPr/>
        </p:nvSpPr>
        <p:spPr bwMode="auto">
          <a:xfrm>
            <a:off x="116632" y="8913440"/>
            <a:ext cx="3567947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defRPr/>
            </a:pP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誰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にでも出来る運動です。必要以上に触れることは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Bef>
                <a:spcPts val="400"/>
              </a:spcBef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ありませんので、ご安心して参加してください。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2"/>
          <p:cNvSpPr>
            <a:spLocks noChangeArrowheads="1"/>
          </p:cNvSpPr>
          <p:nvPr/>
        </p:nvSpPr>
        <p:spPr bwMode="auto">
          <a:xfrm>
            <a:off x="0" y="0"/>
            <a:ext cx="6858000" cy="19050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0" y="1143000"/>
            <a:ext cx="687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FAX.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０５４</a:t>
            </a: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‐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２４５</a:t>
            </a: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‐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１６６９</a:t>
            </a:r>
          </a:p>
        </p:txBody>
      </p:sp>
      <p:graphicFrame>
        <p:nvGraphicFramePr>
          <p:cNvPr id="2217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50984"/>
              </p:ext>
            </p:extLst>
          </p:nvPr>
        </p:nvGraphicFramePr>
        <p:xfrm>
          <a:off x="0" y="2298700"/>
          <a:ext cx="6858000" cy="3662412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688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お名前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フリガナ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性別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生年月日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2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住所（〒　　　　　－　　　　　　　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92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ご勤務先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電話番号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メールアドレス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携帯番号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6" name="Text Box 103"/>
          <p:cNvSpPr txBox="1">
            <a:spLocks noChangeArrowheads="1"/>
          </p:cNvSpPr>
          <p:nvPr/>
        </p:nvSpPr>
        <p:spPr bwMode="auto">
          <a:xfrm>
            <a:off x="1009650" y="3289300"/>
            <a:ext cx="1276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男性　　・　　女性</a:t>
            </a:r>
          </a:p>
        </p:txBody>
      </p:sp>
      <p:sp>
        <p:nvSpPr>
          <p:cNvPr id="3097" name="Text Box 112"/>
          <p:cNvSpPr txBox="1">
            <a:spLocks noChangeArrowheads="1"/>
          </p:cNvSpPr>
          <p:nvPr/>
        </p:nvSpPr>
        <p:spPr bwMode="auto">
          <a:xfrm>
            <a:off x="0" y="685800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/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アゼリア出会いプレミアムパーティー</a:t>
            </a: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（１１</a:t>
            </a:r>
            <a:r>
              <a:rPr lang="en-US" altLang="ja-JP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専用申込書</a:t>
            </a:r>
          </a:p>
        </p:txBody>
      </p:sp>
      <p:sp>
        <p:nvSpPr>
          <p:cNvPr id="3098" name="Line 113"/>
          <p:cNvSpPr>
            <a:spLocks noChangeShapeType="1"/>
          </p:cNvSpPr>
          <p:nvPr/>
        </p:nvSpPr>
        <p:spPr bwMode="auto">
          <a:xfrm>
            <a:off x="0" y="609600"/>
            <a:ext cx="6858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9" name="Text Box 114"/>
          <p:cNvSpPr txBox="1">
            <a:spLocks noChangeArrowheads="1"/>
          </p:cNvSpPr>
          <p:nvPr/>
        </p:nvSpPr>
        <p:spPr bwMode="auto">
          <a:xfrm>
            <a:off x="0" y="1968500"/>
            <a:ext cx="4040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以下の必要事項をご記入のうえ、お申込みください。</a:t>
            </a:r>
          </a:p>
        </p:txBody>
      </p:sp>
      <p:sp>
        <p:nvSpPr>
          <p:cNvPr id="3100" name="Rectangle 117"/>
          <p:cNvSpPr>
            <a:spLocks noChangeArrowheads="1"/>
          </p:cNvSpPr>
          <p:nvPr/>
        </p:nvSpPr>
        <p:spPr bwMode="auto">
          <a:xfrm>
            <a:off x="0" y="5961112"/>
            <a:ext cx="6858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［注意事項］　</a:t>
            </a:r>
            <a:r>
              <a:rPr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必ずご確認ください。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●申込は、ＦＡＸ受付のみとなります。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ＦＡＸ後、も</a:t>
            </a:r>
            <a:r>
              <a:rPr lang="ja-JP" altLang="en-US" sz="12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くせい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会館営業時間内に必ず</a:t>
            </a:r>
            <a:r>
              <a:rPr lang="ja-JP" altLang="en-US" sz="1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電話確認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をお願いします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電話確認後、予約完了となります。</a:t>
            </a:r>
            <a:endParaRPr lang="ja-JP" altLang="en-US" sz="10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も</a:t>
            </a:r>
            <a:r>
              <a:rPr lang="ja-JP" altLang="en-US" sz="12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くせい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会館電話番号：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０５４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２４５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１５９５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（営業時間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●参加者は先着順で受付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に達した以後の申込者については、キャンセル待ちとなり、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キャンセル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発生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参加可能となった場合は電話によりご連絡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させていただきます。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●キャンセルの場合は、必ず上記</a:t>
            </a:r>
            <a:r>
              <a:rPr lang="ja-JP" altLang="en-US" sz="1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</a:t>
            </a:r>
            <a:r>
              <a:rPr lang="ja-JP" altLang="en-US" sz="1400" u="sng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くせい</a:t>
            </a:r>
            <a:r>
              <a:rPr lang="ja-JP" altLang="en-US" sz="1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会館まで電話連絡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をお願いします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キャンセル料は前日より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キャンセル料</a:t>
            </a:r>
            <a:r>
              <a:rPr lang="ja-JP" altLang="en-US" sz="1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として料金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の５</a:t>
            </a:r>
            <a:r>
              <a:rPr lang="ja-JP" altLang="en-US" sz="1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が発生致します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連絡無しの無断キャンセルの場合、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キャンセル料として料金の</a:t>
            </a:r>
            <a:r>
              <a:rPr lang="en-US" altLang="ja-JP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が発生致します。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●参加者は、公的な本人確認書類及び筆記用具の持参をお願いします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●主催者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は、参加者の疾病・傷害、その他の事故に関して一切の責任を負いません。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01" name="Rectangle 119"/>
          <p:cNvSpPr>
            <a:spLocks noChangeArrowheads="1"/>
          </p:cNvSpPr>
          <p:nvPr/>
        </p:nvSpPr>
        <p:spPr bwMode="auto">
          <a:xfrm>
            <a:off x="0" y="1173163"/>
            <a:ext cx="1001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chemeClr val="bg1"/>
                </a:solidFill>
                <a:ea typeface="HGP創英角ｺﾞｼｯｸUB" panose="020B0900000000000000" pitchFamily="50" charset="-128"/>
              </a:rPr>
              <a:t>もくせい会館</a:t>
            </a:r>
          </a:p>
        </p:txBody>
      </p:sp>
      <p:sp>
        <p:nvSpPr>
          <p:cNvPr id="3102" name="Rectangle 121"/>
          <p:cNvSpPr>
            <a:spLocks noChangeArrowheads="1"/>
          </p:cNvSpPr>
          <p:nvPr/>
        </p:nvSpPr>
        <p:spPr bwMode="auto">
          <a:xfrm>
            <a:off x="3581400" y="3289300"/>
            <a:ext cx="3181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西暦　　　　　　　　年　　　　　　　月　　　　　　　日</a:t>
            </a:r>
          </a:p>
        </p:txBody>
      </p:sp>
      <p:graphicFrame>
        <p:nvGraphicFramePr>
          <p:cNvPr id="222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697852"/>
              </p:ext>
            </p:extLst>
          </p:nvPr>
        </p:nvGraphicFramePr>
        <p:xfrm>
          <a:off x="4724400" y="9099550"/>
          <a:ext cx="2133600" cy="80645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事務局使用欄①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事務局使用欄②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287</Words>
  <Application>Microsoft Office PowerPoint</Application>
  <PresentationFormat>A4 210 x 297 mm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HGP創英角ﾎﾟｯﾌﾟ体</vt:lpstr>
      <vt:lpstr>HG丸ｺﾞｼｯｸM-PRO</vt:lpstr>
      <vt:lpstr>ＭＳ Ｐゴシック</vt:lpstr>
      <vt:lpstr>Calibri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r.miyauchi</dc:creator>
  <cp:lastModifiedBy>[COMP7305] もくせい会館</cp:lastModifiedBy>
  <cp:revision>145</cp:revision>
  <cp:lastPrinted>2014-10-06T07:33:15Z</cp:lastPrinted>
  <dcterms:created xsi:type="dcterms:W3CDTF">2013-01-09T07:36:06Z</dcterms:created>
  <dcterms:modified xsi:type="dcterms:W3CDTF">2014-10-08T02:40:25Z</dcterms:modified>
</cp:coreProperties>
</file>